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258" r:id="rId3"/>
    <p:sldId id="270" r:id="rId4"/>
    <p:sldId id="363" r:id="rId5"/>
    <p:sldId id="367" r:id="rId6"/>
    <p:sldId id="365" r:id="rId7"/>
    <p:sldId id="366" r:id="rId8"/>
    <p:sldId id="334" r:id="rId9"/>
    <p:sldId id="341" r:id="rId10"/>
    <p:sldId id="281" r:id="rId11"/>
    <p:sldId id="294" r:id="rId12"/>
    <p:sldId id="323" r:id="rId13"/>
    <p:sldId id="342" r:id="rId14"/>
    <p:sldId id="328" r:id="rId15"/>
    <p:sldId id="337" r:id="rId16"/>
    <p:sldId id="338" r:id="rId17"/>
    <p:sldId id="326" r:id="rId18"/>
    <p:sldId id="330" r:id="rId19"/>
    <p:sldId id="320" r:id="rId20"/>
    <p:sldId id="346" r:id="rId21"/>
    <p:sldId id="349" r:id="rId22"/>
    <p:sldId id="350" r:id="rId23"/>
    <p:sldId id="351" r:id="rId24"/>
    <p:sldId id="348" r:id="rId25"/>
    <p:sldId id="352" r:id="rId26"/>
    <p:sldId id="353" r:id="rId27"/>
    <p:sldId id="354" r:id="rId28"/>
    <p:sldId id="289" r:id="rId29"/>
    <p:sldId id="290" r:id="rId30"/>
    <p:sldId id="355" r:id="rId31"/>
    <p:sldId id="356" r:id="rId32"/>
    <p:sldId id="357" r:id="rId33"/>
    <p:sldId id="302" r:id="rId34"/>
    <p:sldId id="360" r:id="rId35"/>
    <p:sldId id="361" r:id="rId36"/>
    <p:sldId id="362" r:id="rId37"/>
    <p:sldId id="311" r:id="rId38"/>
    <p:sldId id="344" r:id="rId39"/>
    <p:sldId id="266" r:id="rId40"/>
    <p:sldId id="259" r:id="rId41"/>
    <p:sldId id="343" r:id="rId42"/>
    <p:sldId id="327" r:id="rId43"/>
    <p:sldId id="267" r:id="rId44"/>
    <p:sldId id="268" r:id="rId45"/>
    <p:sldId id="269" r:id="rId46"/>
    <p:sldId id="260" r:id="rId47"/>
    <p:sldId id="261" r:id="rId48"/>
    <p:sldId id="324" r:id="rId49"/>
    <p:sldId id="277" r:id="rId50"/>
    <p:sldId id="273" r:id="rId51"/>
    <p:sldId id="31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52863" autoAdjust="0"/>
  </p:normalViewPr>
  <p:slideViewPr>
    <p:cSldViewPr snapToGrid="0" snapToObjects="1">
      <p:cViewPr varScale="1">
        <p:scale>
          <a:sx n="61" d="100"/>
          <a:sy n="61" d="100"/>
        </p:scale>
        <p:origin x="792" y="20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363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94952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preview of the coming challenges, our application is actually a bit of an odd request for a modern smartphone. In practice, when you think of actual day-to-day uses of smartphones, there is almost always a human involved. Formally, this is referred to as Tight Association, [*] where the phone is designed for the best possible user experience. In contrast, </a:t>
            </a:r>
            <a:r>
              <a:rPr lang="en-US" dirty="0" err="1"/>
              <a:t>PlugWatn</a:t>
            </a:r>
            <a:r>
              <a:rPr lang="en-US" dirty="0"/>
              <a:t> demands a so-called Loose Association application, [*] where a phone is on its own without a user. A loose association application is primarily interested in machine to machine communication. I’ll be referring pretty regularly to these two different terms, and really they are design philosophies. </a:t>
            </a:r>
            <a:r>
              <a:rPr lang="en-US" sz="1200" kern="1200" dirty="0">
                <a:solidFill>
                  <a:schemeClr val="tx1"/>
                </a:solidFill>
                <a:effectLst/>
                <a:latin typeface="+mn-lt"/>
                <a:ea typeface="+mn-ea"/>
                <a:cs typeface="+mn-cs"/>
              </a:rPr>
              <a:t>We find that a device designed for multi-tenant operation and frequent human interaction becomes unreliable when tasked to continuously run a single application with no human interaction. But at this point in the story, everything is still supposed to be easy…</a:t>
            </a:r>
            <a:endParaRPr lang="en-US" dirty="0"/>
          </a:p>
        </p:txBody>
      </p:sp>
      <p:sp>
        <p:nvSpPr>
          <p:cNvPr id="4" name="Slide Number Placeholder 3"/>
          <p:cNvSpPr>
            <a:spLocks noGrp="1"/>
          </p:cNvSpPr>
          <p:nvPr>
            <p:ph type="sldNum" sz="quarter" idx="5"/>
          </p:nvPr>
        </p:nvSpPr>
        <p:spPr/>
        <p:txBody>
          <a:bodyPr/>
          <a:lstStyle/>
          <a:p>
            <a:fld id="{73FCD82B-8455-414D-9D05-E90778A3D079}" type="slidenum">
              <a:rPr lang="en-US" smtClean="0"/>
              <a:t>10</a:t>
            </a:fld>
            <a:endParaRPr lang="en-US"/>
          </a:p>
        </p:txBody>
      </p:sp>
    </p:spTree>
    <p:extLst>
      <p:ext uri="{BB962C8B-B14F-4D97-AF65-F5344CB8AC3E}">
        <p14:creationId xmlns:p14="http://schemas.microsoft.com/office/powerpoint/2010/main" val="1227265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Thinking back on this all, we realized we had a latent hypothesis while designing </a:t>
            </a:r>
            <a:r>
              <a:rPr lang="en-US" dirty="0" err="1"/>
              <a:t>PlugWatch</a:t>
            </a:r>
            <a:r>
              <a:rPr lang="en-US" dirty="0"/>
              <a:t>, which is that smartphones enable unattended long-running networked sensing applications, like a gateway, through rich supporting environments, wireless peripheral connectivity, and physical reliability. In our deployment, each one of these clauses broke down as we attempted to force a tight association smartphone that was expecting human interaction to instead act as a loose association gateway. Now our single deployment had a fairly small population and was based on a single Android headset. While our deployment was not designed to be an experiment formally proving this hypothesis to be true, in practice our experience demonstrates that each part can fail in real world scenarios.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FCD82B-8455-414D-9D05-E90778A3D079}" type="slidenum">
              <a:rPr lang="en-US" smtClean="0"/>
              <a:t>11</a:t>
            </a:fld>
            <a:endParaRPr lang="en-US"/>
          </a:p>
        </p:txBody>
      </p:sp>
    </p:spTree>
    <p:extLst>
      <p:ext uri="{BB962C8B-B14F-4D97-AF65-F5344CB8AC3E}">
        <p14:creationId xmlns:p14="http://schemas.microsoft.com/office/powerpoint/2010/main" val="4044216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We are going to use this latent hypothesis as the outline for the rest of the talk, and go through each part of it briefly starting with </a:t>
            </a:r>
          </a:p>
        </p:txBody>
      </p:sp>
    </p:spTree>
    <p:extLst>
      <p:ext uri="{BB962C8B-B14F-4D97-AF65-F5344CB8AC3E}">
        <p14:creationId xmlns:p14="http://schemas.microsoft.com/office/powerpoint/2010/main" val="1714450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The idea that smartphones support Unattended long-running process. </a:t>
            </a:r>
          </a:p>
        </p:txBody>
      </p:sp>
    </p:spTree>
    <p:extLst>
      <p:ext uri="{BB962C8B-B14F-4D97-AF65-F5344CB8AC3E}">
        <p14:creationId xmlns:p14="http://schemas.microsoft.com/office/powerpoint/2010/main" val="3107843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Jumping in. The first thing we noticed was that Android would kill our long-running process to handle memory pressure and as part of the OS general garbage collection routine. This is design decision that makes a lot of sense in a tight association context. App’s shouldn’t be able to take arbitrarily large amounts of system resources, it would detract greatly from the user experience. In our loose association context though, this was our first real engineering challenge. We found a number of tricks to try to keep an app alive. Android won't garbage collect an app a user running, so we force the screen to remain on as if the user is viewing. Unfortunately, this wasn’t enough to keep our app alive. So we faked user interactions by popping up system notifications from the app periodically. But this didn't do the trick either. No app is perfect and when crashes will happen, but without a human to push a button to restart, we require a top-level crash handler to restart the app automatically. Yet this still is not enough to keep an app running. Occasionally, the OS will pop up modal system information dialogs, which removes the app from the foreground. These are normally easily dismissed by a person who wishes to keep using the phone, but in loose association we had to use accessibility services to click the bottom-right-most button, hoping that was "OK". Even with all these tricks, in testing, our gateway process would still eventually be killed by the OS. So we set up multiple watchdog processes to restart each other and the main app, and hoped that at no point would the OS kill all of these processes at the same time. Of course, as you may be guessing, all this was STILL not enough. Acting as power meters on a highly unreliable grid, phones would often discharge completely. Dead phones do not automatically boot when power comes back, a problem when there is no one around to press the power button. Fixing this required rooting the phone. We modified the phone so that when it tried to launch the power restore display, the system would instead trigger a call to system/reboot which then started the phone and our app. Turns out we were lucky to have selected a Samsung phone early on, as this particular boot-on-power hack only worked for Samsung phones. Stepping back, no one of these things was very hard, but all of them together represented real and unexpected engineering time again to try to force Android to support a loose association application. </a:t>
            </a:r>
          </a:p>
          <a:p>
            <a:endParaRPr lang="en-US" dirty="0"/>
          </a:p>
        </p:txBody>
      </p:sp>
      <p:sp>
        <p:nvSpPr>
          <p:cNvPr id="4" name="Slide Number Placeholder 3"/>
          <p:cNvSpPr>
            <a:spLocks noGrp="1"/>
          </p:cNvSpPr>
          <p:nvPr>
            <p:ph type="sldNum" sz="quarter" idx="5"/>
          </p:nvPr>
        </p:nvSpPr>
        <p:spPr/>
        <p:txBody>
          <a:bodyPr/>
          <a:lstStyle/>
          <a:p>
            <a:fld id="{73FCD82B-8455-414D-9D05-E90778A3D079}" type="slidenum">
              <a:rPr lang="en-US" smtClean="0"/>
              <a:t>14</a:t>
            </a:fld>
            <a:endParaRPr lang="en-US"/>
          </a:p>
        </p:txBody>
      </p:sp>
    </p:spTree>
    <p:extLst>
      <p:ext uri="{BB962C8B-B14F-4D97-AF65-F5344CB8AC3E}">
        <p14:creationId xmlns:p14="http://schemas.microsoft.com/office/powerpoint/2010/main" val="2941212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 sad slide to show. On the X-axis we see time and on the y-axis we see the number of packets received by our cloud service. The blue line shows the theoretical maximum packets were were expecting for the day. This is calculated by the number of phones that sent a single packet that day multiplied by the number of seconds in a day because the data is sent at 1 </a:t>
            </a:r>
            <a:r>
              <a:rPr lang="en-US" dirty="0" err="1"/>
              <a:t>hz</a:t>
            </a:r>
            <a:r>
              <a:rPr lang="en-US" dirty="0"/>
              <a:t> 24 </a:t>
            </a:r>
            <a:r>
              <a:rPr lang="en-US" dirty="0" err="1"/>
              <a:t>hrs</a:t>
            </a:r>
            <a:r>
              <a:rPr lang="en-US" dirty="0"/>
              <a:t> a day.  The fact that the theoretical maximum is so varied shows that for nearly every day, many phones did not forward a single packet. Not ideal. Even worse, the yellow crosses show the sum of the actual packets forwarded across all 16 phones, which even at the most performant days are less than 50% of the theoretical maximum. This shows that even when the gateway process was on, it didn’t work reliability. This performance was shocking to us, and really did not represent what we were seeing in laboratory testing, which was much closer to the theoretical maximum. We wouldn’t have shipped our deployment otherwise. It is worth pointing out one more thing about this graph, which is at the peak performant days</a:t>
            </a:r>
          </a:p>
        </p:txBody>
      </p:sp>
      <p:sp>
        <p:nvSpPr>
          <p:cNvPr id="4" name="Slide Number Placeholder 3"/>
          <p:cNvSpPr>
            <a:spLocks noGrp="1"/>
          </p:cNvSpPr>
          <p:nvPr>
            <p:ph type="sldNum" sz="quarter" idx="5"/>
          </p:nvPr>
        </p:nvSpPr>
        <p:spPr/>
        <p:txBody>
          <a:bodyPr/>
          <a:lstStyle/>
          <a:p>
            <a:fld id="{73FCD82B-8455-414D-9D05-E90778A3D079}" type="slidenum">
              <a:rPr lang="en-US" smtClean="0"/>
              <a:t>15</a:t>
            </a:fld>
            <a:endParaRPr lang="en-US"/>
          </a:p>
        </p:txBody>
      </p:sp>
    </p:spTree>
    <p:extLst>
      <p:ext uri="{BB962C8B-B14F-4D97-AF65-F5344CB8AC3E}">
        <p14:creationId xmlns:p14="http://schemas.microsoft.com/office/powerpoint/2010/main" val="623193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were the days that our field officers, the local staff supporting our deployment, visited the phones at the deployment households. After the first month, which performed poorly, we ended up changing our experimental protocol so that each month a field officer would visit each phone, unscrew the box, take out the phone, and do everything that was needed to get the app running again. After a human interacted with the phone, breaking loose association, performance was higher for a couple days, and then fell off at a rough exponential decay. </a:t>
            </a:r>
          </a:p>
          <a:p>
            <a:endParaRPr lang="en-US" dirty="0"/>
          </a:p>
          <a:p>
            <a:endParaRPr lang="en-US" dirty="0"/>
          </a:p>
        </p:txBody>
      </p:sp>
      <p:sp>
        <p:nvSpPr>
          <p:cNvPr id="4" name="Slide Number Placeholder 3"/>
          <p:cNvSpPr>
            <a:spLocks noGrp="1"/>
          </p:cNvSpPr>
          <p:nvPr>
            <p:ph type="sldNum" sz="quarter" idx="5"/>
          </p:nvPr>
        </p:nvSpPr>
        <p:spPr/>
        <p:txBody>
          <a:bodyPr/>
          <a:lstStyle/>
          <a:p>
            <a:fld id="{73FCD82B-8455-414D-9D05-E90778A3D079}" type="slidenum">
              <a:rPr lang="en-US" smtClean="0"/>
              <a:t>16</a:t>
            </a:fld>
            <a:endParaRPr lang="en-US"/>
          </a:p>
        </p:txBody>
      </p:sp>
    </p:spTree>
    <p:extLst>
      <p:ext uri="{BB962C8B-B14F-4D97-AF65-F5344CB8AC3E}">
        <p14:creationId xmlns:p14="http://schemas.microsoft.com/office/powerpoint/2010/main" val="113354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Ok. So unattended long-running was hard and wasn’t ultimately achieved. This was a big one to loose. </a:t>
            </a:r>
          </a:p>
        </p:txBody>
      </p:sp>
    </p:spTree>
    <p:extLst>
      <p:ext uri="{BB962C8B-B14F-4D97-AF65-F5344CB8AC3E}">
        <p14:creationId xmlns:p14="http://schemas.microsoft.com/office/powerpoint/2010/main" val="3945568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Lets cross it off and move on. </a:t>
            </a:r>
          </a:p>
        </p:txBody>
      </p:sp>
    </p:spTree>
    <p:extLst>
      <p:ext uri="{BB962C8B-B14F-4D97-AF65-F5344CB8AC3E}">
        <p14:creationId xmlns:p14="http://schemas.microsoft.com/office/powerpoint/2010/main" val="343306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To networked sensing applications. </a:t>
            </a:r>
          </a:p>
        </p:txBody>
      </p:sp>
    </p:spTree>
    <p:extLst>
      <p:ext uri="{BB962C8B-B14F-4D97-AF65-F5344CB8AC3E}">
        <p14:creationId xmlns:p14="http://schemas.microsoft.com/office/powerpoint/2010/main" val="320937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approached by a group of researchers who were interested in exploring how low-voltage AC grid energy reliability changes as a function of a households distance from a distribution transformer. The population under study was in two villages, </a:t>
            </a:r>
            <a:r>
              <a:rPr lang="en-US" dirty="0" err="1"/>
              <a:t>Michamvi</a:t>
            </a:r>
            <a:r>
              <a:rPr lang="en-US" dirty="0"/>
              <a:t> and </a:t>
            </a:r>
            <a:r>
              <a:rPr lang="en-US" sz="1200" b="0" i="0" kern="1200" dirty="0" err="1">
                <a:solidFill>
                  <a:schemeClr val="tx1"/>
                </a:solidFill>
                <a:effectLst/>
                <a:latin typeface="+mn-lt"/>
                <a:ea typeface="+mn-ea"/>
                <a:cs typeface="+mn-cs"/>
              </a:rPr>
              <a:t>Jambiani</a:t>
            </a:r>
            <a:r>
              <a:rPr lang="en-US" sz="1200" b="0" i="0" kern="1200" dirty="0">
                <a:solidFill>
                  <a:schemeClr val="tx1"/>
                </a:solidFill>
                <a:effectLst/>
                <a:latin typeface="+mn-lt"/>
                <a:ea typeface="+mn-ea"/>
                <a:cs typeface="+mn-cs"/>
              </a:rPr>
              <a:t>,</a:t>
            </a:r>
            <a:r>
              <a:rPr lang="en-US" dirty="0"/>
              <a:t> in Zanzibar, Tanzania. Each village </a:t>
            </a:r>
            <a:r>
              <a:rPr lang="en-US" sz="1200" b="0" i="0" kern="1200" dirty="0">
                <a:solidFill>
                  <a:schemeClr val="tx1"/>
                </a:solidFill>
                <a:effectLst/>
                <a:latin typeface="+mn-lt"/>
                <a:ea typeface="+mn-ea"/>
                <a:cs typeface="+mn-cs"/>
              </a:rPr>
              <a:t>had a population of around 1000 people living most typically in single family households. Pictured here is </a:t>
            </a:r>
            <a:r>
              <a:rPr lang="en-US" sz="1200" b="0" i="0" kern="1200" dirty="0" err="1">
                <a:solidFill>
                  <a:schemeClr val="tx1"/>
                </a:solidFill>
                <a:effectLst/>
                <a:latin typeface="+mn-lt"/>
                <a:ea typeface="+mn-ea"/>
                <a:cs typeface="+mn-cs"/>
              </a:rPr>
              <a:t>Michamvi</a:t>
            </a:r>
            <a:r>
              <a:rPr lang="en-US" sz="1200" b="0" i="0" kern="1200" dirty="0">
                <a:solidFill>
                  <a:schemeClr val="tx1"/>
                </a:solidFill>
                <a:effectLst/>
                <a:latin typeface="+mn-lt"/>
                <a:ea typeface="+mn-ea"/>
                <a:cs typeface="+mn-cs"/>
              </a:rPr>
              <a:t> and this picture is a fairly good representation of what the households looked like. </a:t>
            </a:r>
            <a:endParaRPr lang="en-US" dirty="0"/>
          </a:p>
        </p:txBody>
      </p:sp>
      <p:sp>
        <p:nvSpPr>
          <p:cNvPr id="4" name="Slide Number Placeholder 3"/>
          <p:cNvSpPr>
            <a:spLocks noGrp="1"/>
          </p:cNvSpPr>
          <p:nvPr>
            <p:ph type="sldNum" sz="quarter" idx="5"/>
          </p:nvPr>
        </p:nvSpPr>
        <p:spPr/>
        <p:txBody>
          <a:bodyPr/>
          <a:lstStyle/>
          <a:p>
            <a:fld id="{73FCD82B-8455-414D-9D05-E90778A3D079}" type="slidenum">
              <a:rPr lang="en-US" smtClean="0"/>
              <a:t>2</a:t>
            </a:fld>
            <a:endParaRPr lang="en-US"/>
          </a:p>
        </p:txBody>
      </p:sp>
    </p:spTree>
    <p:extLst>
      <p:ext uri="{BB962C8B-B14F-4D97-AF65-F5344CB8AC3E}">
        <p14:creationId xmlns:p14="http://schemas.microsoft.com/office/powerpoint/2010/main" val="2991050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So challenges keeping a device connected to the GSM network are not exclusive to cell phones, but were significant and did challenge our latent hypothesis. In Zanzibar, the only SIM cards we were able to purchase without an agreement with the telecom were prepaid sim-cards, which felt fine at first glance. The pre-paid cards received a data allowance from vouchers, which were applied to a SIM by scratching off a voucher and typing a unique ID into a USSD application. [*] USSD are miniature text based applets accessed by dialing * and then a short code, and they will only work if you are in country. Unfortunately, the pre-paid data plans expire monthly, requiring a human physically in </a:t>
            </a:r>
            <a:r>
              <a:rPr lang="en-US" dirty="0" err="1"/>
              <a:t>Tanzinia</a:t>
            </a:r>
            <a:r>
              <a:rPr lang="en-US" dirty="0"/>
              <a:t> to dial recharge numbers every month for every phone in the deployment. It was impossible for our research team out of country to check balances when debugging connectivity or adding data to SIMs, requiring additional training and trust of the local field officers. Top-ups could be avoided with post-paid cards, akin to most US phone plans, however, these plans require establishing a valid line of credit in-country with the mobile phone operator. Regardless of pre-paid vs post-paid, getting multiple SIMs at all is challenging. We were limited to purchasing 3 SIM cards per ID for security reasons. We have found this same limitation in similar GSM sensor work that we have been doing in Kenya, Ghana, Nigeria, Venezuela, and very recently for our demo at </a:t>
            </a:r>
            <a:r>
              <a:rPr lang="en-US" dirty="0" err="1"/>
              <a:t>MobiCom</a:t>
            </a:r>
            <a:r>
              <a:rPr lang="en-US" dirty="0"/>
              <a:t> here in India. In practice this can be worked around, for example finding an employee willing to bend the rules and sell us 16 SIMs, but such ad-hoc methods do not really scale. Again, all of this makes sense for a tight association context, where a user is supposed to have a small number of phones. For loose association, it presents a problem. </a:t>
            </a:r>
          </a:p>
          <a:p>
            <a:endParaRPr lang="en-US" dirty="0"/>
          </a:p>
        </p:txBody>
      </p:sp>
    </p:spTree>
    <p:extLst>
      <p:ext uri="{BB962C8B-B14F-4D97-AF65-F5344CB8AC3E}">
        <p14:creationId xmlns:p14="http://schemas.microsoft.com/office/powerpoint/2010/main" val="3479239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Ok. So keeping a bunch of phones networked ended up being hard. Lets continue on…</a:t>
            </a:r>
          </a:p>
        </p:txBody>
      </p:sp>
    </p:spTree>
    <p:extLst>
      <p:ext uri="{BB962C8B-B14F-4D97-AF65-F5344CB8AC3E}">
        <p14:creationId xmlns:p14="http://schemas.microsoft.com/office/powerpoint/2010/main" val="3550201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And look at the rest of what </a:t>
            </a:r>
          </a:p>
        </p:txBody>
      </p:sp>
    </p:spTree>
    <p:extLst>
      <p:ext uri="{BB962C8B-B14F-4D97-AF65-F5344CB8AC3E}">
        <p14:creationId xmlns:p14="http://schemas.microsoft.com/office/powerpoint/2010/main" val="211931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Smartphones offer our system, like rich supporting environments. </a:t>
            </a:r>
          </a:p>
        </p:txBody>
      </p:sp>
    </p:spTree>
    <p:extLst>
      <p:ext uri="{BB962C8B-B14F-4D97-AF65-F5344CB8AC3E}">
        <p14:creationId xmlns:p14="http://schemas.microsoft.com/office/powerpoint/2010/main" val="1573828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we found that not All Android is Created Equal. The Android ecosystem does not equally support both different Android API’s and different hardware to a depth we didn’t anticipate. [*] For example, one of our primary motivations for using Android was that for our team back in the US, we could easily ship reliable over-the-air updates to our app. Unfortunately, the automated tool to set this up, Android Profiles, was not fully available until API 5 and we were running API 4. Instead, for each phone, we had to log into a google account and configure the phone for automatic app updates. Even worse, unexpectedly, over the course of our deployment phones would seemingly randomly decide to log themselves out, cutting them off from updates until a human intervened and re-logged in. [*] Similarly, we found a documented bug in the BLE stack of an older Android version. While fixed in the newest firmware available for our phones, when we would unwrap new phones, we found them preloaded with varying versions and with no discernable difference in packaging or model number. While we can mitigate this by updating all phones pre-deployment, it did raise the question about loose association updates in the field. An OS update requires a human to accept and guide the update, making it so that critical patches may necessitate a break from loose association.</a:t>
            </a:r>
          </a:p>
        </p:txBody>
      </p:sp>
    </p:spTree>
    <p:extLst>
      <p:ext uri="{BB962C8B-B14F-4D97-AF65-F5344CB8AC3E}">
        <p14:creationId xmlns:p14="http://schemas.microsoft.com/office/powerpoint/2010/main" val="3263472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Ok. We are getting there. </a:t>
            </a:r>
          </a:p>
        </p:txBody>
      </p:sp>
    </p:spTree>
    <p:extLst>
      <p:ext uri="{BB962C8B-B14F-4D97-AF65-F5344CB8AC3E}">
        <p14:creationId xmlns:p14="http://schemas.microsoft.com/office/powerpoint/2010/main" val="4251140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128454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Lets dive into the wireless peripheral connectivity </a:t>
            </a:r>
          </a:p>
        </p:txBody>
      </p:sp>
    </p:spTree>
    <p:extLst>
      <p:ext uri="{BB962C8B-B14F-4D97-AF65-F5344CB8AC3E}">
        <p14:creationId xmlns:p14="http://schemas.microsoft.com/office/powerpoint/2010/main" val="4007867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This table shows the top 10 exceptions caught by our app over the course of the deployment. After watchdog failures, the top causes were largely from the Bluetooth stack, coming from [*] unspecified failures from the Bluetooth stack, [*] unexplained errors when Bluetooth scanning failed to start, and [*] unhandled timeouts. The highlighted rows are exceptions directly caused by the BLE stack crashing in Android. These exceptions were a significant source of bugs in our application. </a:t>
            </a:r>
          </a:p>
        </p:txBody>
      </p:sp>
    </p:spTree>
    <p:extLst>
      <p:ext uri="{BB962C8B-B14F-4D97-AF65-F5344CB8AC3E}">
        <p14:creationId xmlns:p14="http://schemas.microsoft.com/office/powerpoint/2010/main" val="2761419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when the bug is coming from the OS, an app doesn’t have a great strategy for recovering. We found that unlike traditional embedded systems which can be designed to power cycle peripherals, the Android API does not support this. From a tight association context, this makes a lot of sense. An app that can power cycle subsystems could destroy the user experience. Unfortunately, for our gateway app, in the face of BLE stack errors, basically all we could do was either restart our app, or reboot the phone, both options reducing uptime. More critically, this approach challenged our overall reliability. We found over the course of our deployment that rarely and non-deterministically, when we restarted our app the app wouldn’t start again, or when we rebooted the phone, our app wouldn’t start on boot. In a tight association context, a user can quickly remedy this non-determinism by tapping on an app to reopen it. In loose association, it was fatal for system and would take that phone offline until a human visited. </a:t>
            </a:r>
          </a:p>
        </p:txBody>
      </p:sp>
      <p:sp>
        <p:nvSpPr>
          <p:cNvPr id="4" name="Slide Number Placeholder 3"/>
          <p:cNvSpPr>
            <a:spLocks noGrp="1"/>
          </p:cNvSpPr>
          <p:nvPr>
            <p:ph type="sldNum" sz="quarter" idx="5"/>
          </p:nvPr>
        </p:nvSpPr>
        <p:spPr/>
        <p:txBody>
          <a:bodyPr/>
          <a:lstStyle/>
          <a:p>
            <a:fld id="{73FCD82B-8455-414D-9D05-E90778A3D079}" type="slidenum">
              <a:rPr lang="en-US" smtClean="0"/>
              <a:t>29</a:t>
            </a:fld>
            <a:endParaRPr lang="en-US"/>
          </a:p>
        </p:txBody>
      </p:sp>
    </p:spTree>
    <p:extLst>
      <p:ext uri="{BB962C8B-B14F-4D97-AF65-F5344CB8AC3E}">
        <p14:creationId xmlns:p14="http://schemas.microsoft.com/office/powerpoint/2010/main" val="1640964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deployment timeline was pretty quick, so we immediately started thinking about how to quickly spin up a sensor system that would be accurate, reliable, and within the budget constraints. This brought us to explore what was commercially available. [*] We found a commercial off the shelf AC power meter that took the required measurements and would transmit them over Bluetooth low energy, and this seemed great. [*] Filling in the system on the other side we were able to reuse a simple cloud service from another deployment to receive HTTP POST requests and save them to a database. [*] Really then, the biggest remaining question was how to get the power measurements from Bluetooth back the cloud. We couldn’t find any commercial product that shuttles Bluetooth to the cloud, which meant we would have to build something.</a:t>
            </a:r>
          </a:p>
        </p:txBody>
      </p:sp>
      <p:sp>
        <p:nvSpPr>
          <p:cNvPr id="4" name="Slide Number Placeholder 3"/>
          <p:cNvSpPr>
            <a:spLocks noGrp="1"/>
          </p:cNvSpPr>
          <p:nvPr>
            <p:ph type="sldNum" sz="quarter" idx="5"/>
          </p:nvPr>
        </p:nvSpPr>
        <p:spPr/>
        <p:txBody>
          <a:bodyPr/>
          <a:lstStyle/>
          <a:p>
            <a:fld id="{73FCD82B-8455-414D-9D05-E90778A3D079}" type="slidenum">
              <a:rPr lang="en-US" smtClean="0"/>
              <a:t>3</a:t>
            </a:fld>
            <a:endParaRPr lang="en-US"/>
          </a:p>
        </p:txBody>
      </p:sp>
    </p:spTree>
    <p:extLst>
      <p:ext uri="{BB962C8B-B14F-4D97-AF65-F5344CB8AC3E}">
        <p14:creationId xmlns:p14="http://schemas.microsoft.com/office/powerpoint/2010/main" val="2156316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Ok. Nearly there. </a:t>
            </a:r>
          </a:p>
        </p:txBody>
      </p:sp>
    </p:spTree>
    <p:extLst>
      <p:ext uri="{BB962C8B-B14F-4D97-AF65-F5344CB8AC3E}">
        <p14:creationId xmlns:p14="http://schemas.microsoft.com/office/powerpoint/2010/main" val="2482806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Surely the phones were physically reliable right? Has anyone really ever had a problem with the phone in their pocket? </a:t>
            </a:r>
          </a:p>
        </p:txBody>
      </p:sp>
    </p:spTree>
    <p:extLst>
      <p:ext uri="{BB962C8B-B14F-4D97-AF65-F5344CB8AC3E}">
        <p14:creationId xmlns:p14="http://schemas.microsoft.com/office/powerpoint/2010/main" val="2525092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Turns out we were just a few months ahead of the curve on this one, and physical reliability was one more bad assumption. </a:t>
            </a:r>
          </a:p>
        </p:txBody>
      </p:sp>
    </p:spTree>
    <p:extLst>
      <p:ext uri="{BB962C8B-B14F-4D97-AF65-F5344CB8AC3E}">
        <p14:creationId xmlns:p14="http://schemas.microsoft.com/office/powerpoint/2010/main" val="1446650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When we collected the phones we were completely horrified to see that the batteries had catastrophically failed on 8 of the 16 phones. The worst of these failures was a battery that was 270% thicker than when started. Before deploying, we had done some </a:t>
            </a:r>
            <a:r>
              <a:rPr lang="en-US" dirty="0" err="1"/>
              <a:t>thermo</a:t>
            </a:r>
            <a:r>
              <a:rPr lang="en-US" dirty="0"/>
              <a:t> due diligence. We put our phone in an oven for 18 hours at 120 degrees Fahrenheit, around 49 Celsius, for 18 hours and logged the changes in charge rate and whether there were any system restarts. We didn’t see anything out of the ordinary. Post-mortem, when we went back to find datasheets on the battery, we couldn’t track one down to even find the tolerance we would need to a future system to meet. Again, it isn’t unreasonable to do more advanced battery testing, but the assumption in our latent hypothesis that we could trust the physical reliability of commercial hardware was shown to be incorrect for our deployment. </a:t>
            </a:r>
          </a:p>
        </p:txBody>
      </p:sp>
    </p:spTree>
    <p:extLst>
      <p:ext uri="{BB962C8B-B14F-4D97-AF65-F5344CB8AC3E}">
        <p14:creationId xmlns:p14="http://schemas.microsoft.com/office/powerpoint/2010/main" val="1585744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Ok. </a:t>
            </a:r>
          </a:p>
        </p:txBody>
      </p:sp>
    </p:spTree>
    <p:extLst>
      <p:ext uri="{BB962C8B-B14F-4D97-AF65-F5344CB8AC3E}">
        <p14:creationId xmlns:p14="http://schemas.microsoft.com/office/powerpoint/2010/main" val="2850146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So this doesn’t look great. But what are we left with.</a:t>
            </a:r>
          </a:p>
        </p:txBody>
      </p:sp>
    </p:spTree>
    <p:extLst>
      <p:ext uri="{BB962C8B-B14F-4D97-AF65-F5344CB8AC3E}">
        <p14:creationId xmlns:p14="http://schemas.microsoft.com/office/powerpoint/2010/main" val="2295773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Smartphones. </a:t>
            </a:r>
          </a:p>
        </p:txBody>
      </p:sp>
    </p:spTree>
    <p:extLst>
      <p:ext uri="{BB962C8B-B14F-4D97-AF65-F5344CB8AC3E}">
        <p14:creationId xmlns:p14="http://schemas.microsoft.com/office/powerpoint/2010/main" val="3110547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There are billions of devices on the market and some will be discarded with remaining functionality that could be harnessed for sensing or edge applications. [*] Further devices have a ton of internal sensors, potentially allowing them to be reused as not just gateways, but also as standalone sensors. This has been identified multiple times as a huge opportunity, but many of the killer apps are loose association. </a:t>
            </a:r>
          </a:p>
        </p:txBody>
      </p:sp>
    </p:spTree>
    <p:extLst>
      <p:ext uri="{BB962C8B-B14F-4D97-AF65-F5344CB8AC3E}">
        <p14:creationId xmlns:p14="http://schemas.microsoft.com/office/powerpoint/2010/main" val="3275590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Unfortunately, our experience suggests that we won’t just be able to to trivially re-use phones. Newer versions of Android have introduced privacy protections and system resource protections that are great for the user experience but would likely present additional hurdles for loose association applications like ours. Loose association may require an entirely separate branch of Android. To cover the whole population, this hypothetical branch should support versions of hardware that are no longer supported by the newest versions of Android. Finally, we imagine infrastructure like a trained population or recycling center that would be willing to interact with the phones to convert them to their new loose association context.</a:t>
            </a:r>
          </a:p>
        </p:txBody>
      </p:sp>
    </p:spTree>
    <p:extLst>
      <p:ext uri="{BB962C8B-B14F-4D97-AF65-F5344CB8AC3E}">
        <p14:creationId xmlns:p14="http://schemas.microsoft.com/office/powerpoint/2010/main" val="2658164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To wrap up, our team has since moved away from Android. We built a similar system to </a:t>
            </a:r>
            <a:r>
              <a:rPr lang="en-US" dirty="0" err="1"/>
              <a:t>PlugWatch</a:t>
            </a:r>
            <a:r>
              <a:rPr lang="en-US" dirty="0"/>
              <a:t> called </a:t>
            </a:r>
            <a:r>
              <a:rPr lang="en-US" dirty="0" err="1"/>
              <a:t>PowerWatch</a:t>
            </a:r>
            <a:r>
              <a:rPr lang="en-US" dirty="0"/>
              <a:t> which is a custom embedded system. It took less time to develop and is deployed at a 10x scale of </a:t>
            </a:r>
            <a:r>
              <a:rPr lang="en-US" dirty="0" err="1"/>
              <a:t>PlugWatch</a:t>
            </a:r>
            <a:r>
              <a:rPr lang="en-US" dirty="0"/>
              <a:t> with high reliability. </a:t>
            </a:r>
          </a:p>
        </p:txBody>
      </p:sp>
    </p:spTree>
    <p:extLst>
      <p:ext uri="{BB962C8B-B14F-4D97-AF65-F5344CB8AC3E}">
        <p14:creationId xmlns:p14="http://schemas.microsoft.com/office/powerpoint/2010/main" val="2692256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Fortunately, there is easily accessible, highly programmable commercial hardware that bridges Bluetooth and the cloud: the smartphone. So we decided to build a gateway based around Android. Android provides a OS primitive – background services – that should allow for long running processes, like a gateway app. The Android ecosystem promises easy over the air app updates, allowing remote patching of a quickly deployed system. We called our full system </a:t>
            </a:r>
            <a:r>
              <a:rPr lang="en-US" dirty="0" err="1"/>
              <a:t>PlugWatch</a:t>
            </a:r>
            <a:r>
              <a:rPr lang="en-US" dirty="0"/>
              <a:t>. At the end of the day in 2016, all we’re doing is writing a phone app so this should easy…</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73FCD82B-8455-414D-9D05-E90778A3D079}" type="slidenum">
              <a:rPr lang="en-US" smtClean="0"/>
              <a:t>4</a:t>
            </a:fld>
            <a:endParaRPr lang="en-US"/>
          </a:p>
        </p:txBody>
      </p:sp>
    </p:spTree>
    <p:extLst>
      <p:ext uri="{BB962C8B-B14F-4D97-AF65-F5344CB8AC3E}">
        <p14:creationId xmlns:p14="http://schemas.microsoft.com/office/powerpoint/2010/main" val="1607045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Thank you so much for listening. I’ll be happy to take any questions. </a:t>
            </a:r>
          </a:p>
        </p:txBody>
      </p:sp>
    </p:spTree>
    <p:extLst>
      <p:ext uri="{BB962C8B-B14F-4D97-AF65-F5344CB8AC3E}">
        <p14:creationId xmlns:p14="http://schemas.microsoft.com/office/powerpoint/2010/main" val="3655552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217092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a:t>…right?</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73FCD82B-8455-414D-9D05-E90778A3D079}" type="slidenum">
              <a:rPr lang="en-US" smtClean="0"/>
              <a:t>5</a:t>
            </a:fld>
            <a:endParaRPr lang="en-US"/>
          </a:p>
        </p:txBody>
      </p:sp>
    </p:spTree>
    <p:extLst>
      <p:ext uri="{BB962C8B-B14F-4D97-AF65-F5344CB8AC3E}">
        <p14:creationId xmlns:p14="http://schemas.microsoft.com/office/powerpoint/2010/main" val="1345705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start, we need a phone. We chose the Samsung J110H, which at the time of the deployment in late 2016, was a mid-range headset available the local market. The phone wasn’t a powerhouse, but we had a fairly simple use case in our gateway. The J110H had spent about a year on the market and came stock with a 1.3 GHz </a:t>
            </a:r>
            <a:r>
              <a:rPr lang="en-US" sz="1200" b="0" i="0" kern="1200" dirty="0">
                <a:solidFill>
                  <a:schemeClr val="tx1"/>
                </a:solidFill>
                <a:effectLst/>
                <a:latin typeface="+mn-lt"/>
                <a:ea typeface="+mn-ea"/>
                <a:cs typeface="+mn-cs"/>
              </a:rPr>
              <a:t>processor, 512 gigs of RAM, and Android KitKat 4.4.2, which we updated to 4.4.4, the maximum API available for the headset at the time of deployment. </a:t>
            </a:r>
            <a:endParaRPr lang="en-US" dirty="0"/>
          </a:p>
        </p:txBody>
      </p:sp>
    </p:spTree>
    <p:extLst>
      <p:ext uri="{BB962C8B-B14F-4D97-AF65-F5344CB8AC3E}">
        <p14:creationId xmlns:p14="http://schemas.microsoft.com/office/powerpoint/2010/main" val="3099221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And we implemented an app that conceptually is very simple: It listens for Bluetooth packets, saves a copy locally, and sends them to the cloud once a second.</a:t>
            </a:r>
          </a:p>
        </p:txBody>
      </p:sp>
    </p:spTree>
    <p:extLst>
      <p:ext uri="{BB962C8B-B14F-4D97-AF65-F5344CB8AC3E}">
        <p14:creationId xmlns:p14="http://schemas.microsoft.com/office/powerpoint/2010/main" val="15214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With our system designed, we prepped for deployment. The deployment covered 16 homes in two different villages in Zanzibar. To find participants, we hired three local staff members, called field officers. These field officers would visit potential participants, explain the experiment and seek consent for enrollment. To minimize tampering, we placed each phone in a black plastic box screwed shut with security screws. After deploying </a:t>
            </a:r>
            <a:r>
              <a:rPr lang="en-US" dirty="0" err="1"/>
              <a:t>PlugWatch</a:t>
            </a:r>
            <a:r>
              <a:rPr lang="en-US" dirty="0"/>
              <a:t> in Tanzania, we flew back to the United States, and started to wait for data to come in from the field. </a:t>
            </a:r>
          </a:p>
          <a:p>
            <a:endParaRPr lang="en-US" dirty="0"/>
          </a:p>
        </p:txBody>
      </p:sp>
    </p:spTree>
    <p:extLst>
      <p:ext uri="{BB962C8B-B14F-4D97-AF65-F5344CB8AC3E}">
        <p14:creationId xmlns:p14="http://schemas.microsoft.com/office/powerpoint/2010/main" val="347636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So unfortunately this where our experience paper pivots into a bit of a darker place. Largely, </a:t>
            </a:r>
            <a:r>
              <a:rPr lang="en-US" dirty="0" err="1"/>
              <a:t>PlugWatch</a:t>
            </a:r>
            <a:r>
              <a:rPr lang="en-US" dirty="0"/>
              <a:t> failed, and it failed for reasons that were quite surprising to our research team. </a:t>
            </a:r>
          </a:p>
          <a:p>
            <a:endParaRPr lang="en-US" dirty="0"/>
          </a:p>
        </p:txBody>
      </p:sp>
    </p:spTree>
    <p:extLst>
      <p:ext uri="{BB962C8B-B14F-4D97-AF65-F5344CB8AC3E}">
        <p14:creationId xmlns:p14="http://schemas.microsoft.com/office/powerpoint/2010/main" val="309310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E2D0D-B7CF-644F-82A3-9BD10B286F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AF2538-BE49-0940-ACF4-06F624D0AE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23893A-7142-444F-9A0D-70EF4169C772}"/>
              </a:ext>
            </a:extLst>
          </p:cNvPr>
          <p:cNvSpPr>
            <a:spLocks noGrp="1"/>
          </p:cNvSpPr>
          <p:nvPr>
            <p:ph type="dt" sz="half" idx="10"/>
          </p:nvPr>
        </p:nvSpPr>
        <p:spPr/>
        <p:txBody>
          <a:bodyPr/>
          <a:lstStyle/>
          <a:p>
            <a:fld id="{1F02B8B1-624F-5D48-B8AA-A37E9BF55C82}" type="datetime1">
              <a:rPr lang="en-US" smtClean="0"/>
              <a:t>11/5/18</a:t>
            </a:fld>
            <a:endParaRPr lang="en-US"/>
          </a:p>
        </p:txBody>
      </p:sp>
      <p:sp>
        <p:nvSpPr>
          <p:cNvPr id="5" name="Footer Placeholder 4">
            <a:extLst>
              <a:ext uri="{FF2B5EF4-FFF2-40B4-BE49-F238E27FC236}">
                <a16:creationId xmlns:a16="http://schemas.microsoft.com/office/drawing/2014/main" id="{33A6B1D5-E93B-274A-AE9E-91BFBCD7A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44DCC-7AA0-354C-A25F-4736A4AD9FB5}"/>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270082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512F-66D9-4E4A-838C-AD4CDB4FDE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84D685-61C1-5542-9F3E-EFF19D2D51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62426-9855-2044-8964-06D01AF437C8}"/>
              </a:ext>
            </a:extLst>
          </p:cNvPr>
          <p:cNvSpPr>
            <a:spLocks noGrp="1"/>
          </p:cNvSpPr>
          <p:nvPr>
            <p:ph type="dt" sz="half" idx="10"/>
          </p:nvPr>
        </p:nvSpPr>
        <p:spPr/>
        <p:txBody>
          <a:bodyPr/>
          <a:lstStyle/>
          <a:p>
            <a:fld id="{CF5BF50F-BB2A-6F44-9532-B62381FEC41D}" type="datetime1">
              <a:rPr lang="en-US" smtClean="0"/>
              <a:t>11/5/18</a:t>
            </a:fld>
            <a:endParaRPr lang="en-US"/>
          </a:p>
        </p:txBody>
      </p:sp>
      <p:sp>
        <p:nvSpPr>
          <p:cNvPr id="5" name="Footer Placeholder 4">
            <a:extLst>
              <a:ext uri="{FF2B5EF4-FFF2-40B4-BE49-F238E27FC236}">
                <a16:creationId xmlns:a16="http://schemas.microsoft.com/office/drawing/2014/main" id="{D44C54CC-BBDB-6E4C-BA73-E5BDF6ADB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C3CFB-8E2E-F642-852A-5DA95D0A89A0}"/>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10720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D81AD4-9478-A849-82AF-BAA17743A0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AEE4C-0C3B-5841-8F85-6936F4F825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0FC1F-3B40-B94A-A9E0-AE2955E7D8F3}"/>
              </a:ext>
            </a:extLst>
          </p:cNvPr>
          <p:cNvSpPr>
            <a:spLocks noGrp="1"/>
          </p:cNvSpPr>
          <p:nvPr>
            <p:ph type="dt" sz="half" idx="10"/>
          </p:nvPr>
        </p:nvSpPr>
        <p:spPr/>
        <p:txBody>
          <a:bodyPr/>
          <a:lstStyle/>
          <a:p>
            <a:fld id="{E1CC2320-5477-8543-83D4-558D9666A31A}" type="datetime1">
              <a:rPr lang="en-US" smtClean="0"/>
              <a:t>11/5/18</a:t>
            </a:fld>
            <a:endParaRPr lang="en-US"/>
          </a:p>
        </p:txBody>
      </p:sp>
      <p:sp>
        <p:nvSpPr>
          <p:cNvPr id="5" name="Footer Placeholder 4">
            <a:extLst>
              <a:ext uri="{FF2B5EF4-FFF2-40B4-BE49-F238E27FC236}">
                <a16:creationId xmlns:a16="http://schemas.microsoft.com/office/drawing/2014/main" id="{D1210FDC-4A8A-A641-AF5E-747D6FAD3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8F030-4858-7343-BDEC-B04E12022C46}"/>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1525013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2FA7-FAA0-2F4A-8523-F0B00C794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5150C-F95C-E04E-A544-0B662596EB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D6001-9E8F-A141-88D9-F32C09B6CECE}"/>
              </a:ext>
            </a:extLst>
          </p:cNvPr>
          <p:cNvSpPr>
            <a:spLocks noGrp="1"/>
          </p:cNvSpPr>
          <p:nvPr>
            <p:ph type="dt" sz="half" idx="10"/>
          </p:nvPr>
        </p:nvSpPr>
        <p:spPr/>
        <p:txBody>
          <a:bodyPr/>
          <a:lstStyle/>
          <a:p>
            <a:fld id="{EE1BDC7F-E36F-8140-BBEA-1294F8222F80}" type="datetime1">
              <a:rPr lang="en-US" smtClean="0"/>
              <a:t>11/5/18</a:t>
            </a:fld>
            <a:endParaRPr lang="en-US"/>
          </a:p>
        </p:txBody>
      </p:sp>
      <p:sp>
        <p:nvSpPr>
          <p:cNvPr id="5" name="Footer Placeholder 4">
            <a:extLst>
              <a:ext uri="{FF2B5EF4-FFF2-40B4-BE49-F238E27FC236}">
                <a16:creationId xmlns:a16="http://schemas.microsoft.com/office/drawing/2014/main" id="{29F28B05-E3BD-3D44-8886-05354D722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EC494-ACBD-3B47-842B-2E24605BECB1}"/>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143392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FB2B-A080-6E48-A478-84F61EBD08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281918-3B64-564E-BC19-B855AD20A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814276B-BC19-C040-A097-158A6E425814}"/>
              </a:ext>
            </a:extLst>
          </p:cNvPr>
          <p:cNvSpPr>
            <a:spLocks noGrp="1"/>
          </p:cNvSpPr>
          <p:nvPr>
            <p:ph type="dt" sz="half" idx="10"/>
          </p:nvPr>
        </p:nvSpPr>
        <p:spPr/>
        <p:txBody>
          <a:bodyPr/>
          <a:lstStyle/>
          <a:p>
            <a:fld id="{ED806D9E-519D-D744-BEA0-966C6E0F70F0}" type="datetime1">
              <a:rPr lang="en-US" smtClean="0"/>
              <a:t>11/5/18</a:t>
            </a:fld>
            <a:endParaRPr lang="en-US"/>
          </a:p>
        </p:txBody>
      </p:sp>
      <p:sp>
        <p:nvSpPr>
          <p:cNvPr id="5" name="Footer Placeholder 4">
            <a:extLst>
              <a:ext uri="{FF2B5EF4-FFF2-40B4-BE49-F238E27FC236}">
                <a16:creationId xmlns:a16="http://schemas.microsoft.com/office/drawing/2014/main" id="{FDF2B6E2-E79B-FD45-AFB7-0E20FBA4A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618C0-DEB2-0E4E-859D-6C865BEC682A}"/>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2618182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9178-003B-B649-8A7F-47172086D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02B5C0-2B6C-4843-A0E1-14F2E5F35A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F0B43A-6AEC-1F4B-89D7-2FF473F5EF8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5E0066-00C8-2841-8483-9306DDDE353D}"/>
              </a:ext>
            </a:extLst>
          </p:cNvPr>
          <p:cNvSpPr>
            <a:spLocks noGrp="1"/>
          </p:cNvSpPr>
          <p:nvPr>
            <p:ph type="dt" sz="half" idx="10"/>
          </p:nvPr>
        </p:nvSpPr>
        <p:spPr/>
        <p:txBody>
          <a:bodyPr/>
          <a:lstStyle/>
          <a:p>
            <a:fld id="{3A6A311C-B799-6542-9D1C-0EBF3876FDB6}" type="datetime1">
              <a:rPr lang="en-US" smtClean="0"/>
              <a:t>11/5/18</a:t>
            </a:fld>
            <a:endParaRPr lang="en-US"/>
          </a:p>
        </p:txBody>
      </p:sp>
      <p:sp>
        <p:nvSpPr>
          <p:cNvPr id="6" name="Footer Placeholder 5">
            <a:extLst>
              <a:ext uri="{FF2B5EF4-FFF2-40B4-BE49-F238E27FC236}">
                <a16:creationId xmlns:a16="http://schemas.microsoft.com/office/drawing/2014/main" id="{332F3B69-20E9-D54D-8846-D1C0F09EDF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36E3D-7F3D-CE40-8E0B-F8F888E2060E}"/>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3692166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0A2E-732F-264C-A3F7-EB1C604F1152}"/>
              </a:ext>
            </a:extLst>
          </p:cNvPr>
          <p:cNvSpPr>
            <a:spLocks noGrp="1"/>
          </p:cNvSpPr>
          <p:nvPr>
            <p:ph type="title"/>
          </p:nvPr>
        </p:nvSpPr>
        <p:spPr>
          <a:xfrm>
            <a:off x="316853" y="141010"/>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5764A8-3B1D-C04C-9CCA-306BE55737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C524AC-EC38-A449-B26E-31D3277CCC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A2C412-08EA-4544-A11A-1D035B0090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CCE72E-0CE9-F542-9862-2D230F6B07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5A5423-56E0-EB46-AC69-316C8A97E5FB}"/>
              </a:ext>
            </a:extLst>
          </p:cNvPr>
          <p:cNvSpPr>
            <a:spLocks noGrp="1"/>
          </p:cNvSpPr>
          <p:nvPr>
            <p:ph type="dt" sz="half" idx="10"/>
          </p:nvPr>
        </p:nvSpPr>
        <p:spPr/>
        <p:txBody>
          <a:bodyPr/>
          <a:lstStyle/>
          <a:p>
            <a:fld id="{85E6A516-88A1-CA4C-AA29-248DE5D3B944}" type="datetime1">
              <a:rPr lang="en-US" smtClean="0"/>
              <a:t>11/5/18</a:t>
            </a:fld>
            <a:endParaRPr lang="en-US"/>
          </a:p>
        </p:txBody>
      </p:sp>
      <p:sp>
        <p:nvSpPr>
          <p:cNvPr id="8" name="Footer Placeholder 7">
            <a:extLst>
              <a:ext uri="{FF2B5EF4-FFF2-40B4-BE49-F238E27FC236}">
                <a16:creationId xmlns:a16="http://schemas.microsoft.com/office/drawing/2014/main" id="{191F1C0D-0281-BD45-B0ED-1B1BE11C3C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C23058-D227-3B42-AE4F-512D1C822CB7}"/>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48941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35415-F48B-DF4A-8263-06AAF32079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9C9572-E590-4941-B75F-F14A16C687C2}"/>
              </a:ext>
            </a:extLst>
          </p:cNvPr>
          <p:cNvSpPr>
            <a:spLocks noGrp="1"/>
          </p:cNvSpPr>
          <p:nvPr>
            <p:ph type="dt" sz="half" idx="10"/>
          </p:nvPr>
        </p:nvSpPr>
        <p:spPr/>
        <p:txBody>
          <a:bodyPr/>
          <a:lstStyle/>
          <a:p>
            <a:fld id="{4B890EE4-2607-1047-BEB8-ABEB012F7D71}" type="datetime1">
              <a:rPr lang="en-US" smtClean="0"/>
              <a:t>11/5/18</a:t>
            </a:fld>
            <a:endParaRPr lang="en-US"/>
          </a:p>
        </p:txBody>
      </p:sp>
      <p:sp>
        <p:nvSpPr>
          <p:cNvPr id="4" name="Footer Placeholder 3">
            <a:extLst>
              <a:ext uri="{FF2B5EF4-FFF2-40B4-BE49-F238E27FC236}">
                <a16:creationId xmlns:a16="http://schemas.microsoft.com/office/drawing/2014/main" id="{84C0BF89-C54A-8E46-A998-7210DC163C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5C82EB-9214-8E46-91C0-6FF5FBC30942}"/>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103104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009D39-AED4-EB43-8644-32311D44FBA3}"/>
              </a:ext>
            </a:extLst>
          </p:cNvPr>
          <p:cNvSpPr>
            <a:spLocks noGrp="1"/>
          </p:cNvSpPr>
          <p:nvPr>
            <p:ph type="dt" sz="half" idx="10"/>
          </p:nvPr>
        </p:nvSpPr>
        <p:spPr/>
        <p:txBody>
          <a:bodyPr/>
          <a:lstStyle/>
          <a:p>
            <a:fld id="{9E43CD2E-A951-E34A-84A5-8D6557CBE55B}" type="datetime1">
              <a:rPr lang="en-US" smtClean="0"/>
              <a:t>11/5/18</a:t>
            </a:fld>
            <a:endParaRPr lang="en-US"/>
          </a:p>
        </p:txBody>
      </p:sp>
      <p:sp>
        <p:nvSpPr>
          <p:cNvPr id="3" name="Footer Placeholder 2">
            <a:extLst>
              <a:ext uri="{FF2B5EF4-FFF2-40B4-BE49-F238E27FC236}">
                <a16:creationId xmlns:a16="http://schemas.microsoft.com/office/drawing/2014/main" id="{9D8D77AA-2126-7543-80A4-7106A085FA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C9AB5D-D142-AD47-9102-47173A6AC947}"/>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24951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EEFB-F755-7B48-90ED-B26A71B5AD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EAF073-825E-384D-9217-88D4E9F22A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DFC17D-03C9-1D45-8EA1-52473672F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CAEE8F-0150-5A49-95F4-E284A91BEB11}"/>
              </a:ext>
            </a:extLst>
          </p:cNvPr>
          <p:cNvSpPr>
            <a:spLocks noGrp="1"/>
          </p:cNvSpPr>
          <p:nvPr>
            <p:ph type="dt" sz="half" idx="10"/>
          </p:nvPr>
        </p:nvSpPr>
        <p:spPr/>
        <p:txBody>
          <a:bodyPr/>
          <a:lstStyle/>
          <a:p>
            <a:fld id="{09D364C9-9601-9548-91DF-9FD267C12A6C}" type="datetime1">
              <a:rPr lang="en-US" smtClean="0"/>
              <a:t>11/5/18</a:t>
            </a:fld>
            <a:endParaRPr lang="en-US"/>
          </a:p>
        </p:txBody>
      </p:sp>
      <p:sp>
        <p:nvSpPr>
          <p:cNvPr id="6" name="Footer Placeholder 5">
            <a:extLst>
              <a:ext uri="{FF2B5EF4-FFF2-40B4-BE49-F238E27FC236}">
                <a16:creationId xmlns:a16="http://schemas.microsoft.com/office/drawing/2014/main" id="{085D44F7-117D-3E4E-A56D-AD8C45795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A7C2BF-AB2A-E741-96F9-4A2CF65D3320}"/>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19320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E074-865E-3B42-A390-F61FAF4C68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9F5BE2-CFA9-B141-BA59-48A8F33C52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4E49A7-D4B6-6D49-9443-6E2FC901F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062BA0-D12C-9643-9A93-7E9DCB60B8C0}"/>
              </a:ext>
            </a:extLst>
          </p:cNvPr>
          <p:cNvSpPr>
            <a:spLocks noGrp="1"/>
          </p:cNvSpPr>
          <p:nvPr>
            <p:ph type="dt" sz="half" idx="10"/>
          </p:nvPr>
        </p:nvSpPr>
        <p:spPr/>
        <p:txBody>
          <a:bodyPr/>
          <a:lstStyle/>
          <a:p>
            <a:fld id="{93F3C04E-BEC5-7348-9C03-DE0D31E56FAF}" type="datetime1">
              <a:rPr lang="en-US" smtClean="0"/>
              <a:t>11/5/18</a:t>
            </a:fld>
            <a:endParaRPr lang="en-US"/>
          </a:p>
        </p:txBody>
      </p:sp>
      <p:sp>
        <p:nvSpPr>
          <p:cNvPr id="6" name="Footer Placeholder 5">
            <a:extLst>
              <a:ext uri="{FF2B5EF4-FFF2-40B4-BE49-F238E27FC236}">
                <a16:creationId xmlns:a16="http://schemas.microsoft.com/office/drawing/2014/main" id="{3F6BDB16-C48C-4A42-8EF2-5C825C43E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11B5E-E47E-9548-837C-BF0BA6EC0CBB}"/>
              </a:ext>
            </a:extLst>
          </p:cNvPr>
          <p:cNvSpPr>
            <a:spLocks noGrp="1"/>
          </p:cNvSpPr>
          <p:nvPr>
            <p:ph type="sldNum" sz="quarter" idx="12"/>
          </p:nvPr>
        </p:nvSpPr>
        <p:spPr/>
        <p:txBody>
          <a:bodyPr/>
          <a:lstStyle/>
          <a:p>
            <a:fld id="{A3A8CF9A-89C2-404D-8827-D018C76B10DE}" type="slidenum">
              <a:rPr lang="en-US" smtClean="0"/>
              <a:t>‹#›</a:t>
            </a:fld>
            <a:endParaRPr lang="en-US"/>
          </a:p>
        </p:txBody>
      </p:sp>
    </p:spTree>
    <p:extLst>
      <p:ext uri="{BB962C8B-B14F-4D97-AF65-F5344CB8AC3E}">
        <p14:creationId xmlns:p14="http://schemas.microsoft.com/office/powerpoint/2010/main" val="238960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E3BF29-C9D7-9F42-9075-3E401B98F5CA}"/>
              </a:ext>
            </a:extLst>
          </p:cNvPr>
          <p:cNvSpPr>
            <a:spLocks noGrp="1"/>
          </p:cNvSpPr>
          <p:nvPr>
            <p:ph type="title"/>
          </p:nvPr>
        </p:nvSpPr>
        <p:spPr>
          <a:xfrm>
            <a:off x="315265" y="141010"/>
            <a:ext cx="1157791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85E407-C16E-0749-9419-291B92F5BE3D}"/>
              </a:ext>
            </a:extLst>
          </p:cNvPr>
          <p:cNvSpPr>
            <a:spLocks noGrp="1"/>
          </p:cNvSpPr>
          <p:nvPr>
            <p:ph type="body" idx="1"/>
          </p:nvPr>
        </p:nvSpPr>
        <p:spPr>
          <a:xfrm>
            <a:off x="315264" y="1616450"/>
            <a:ext cx="11577911" cy="45841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925F8-DF5C-C84B-834F-C2F59D018813}"/>
              </a:ext>
            </a:extLst>
          </p:cNvPr>
          <p:cNvSpPr>
            <a:spLocks noGrp="1"/>
          </p:cNvSpPr>
          <p:nvPr>
            <p:ph type="dt" sz="half" idx="2"/>
          </p:nvPr>
        </p:nvSpPr>
        <p:spPr>
          <a:xfrm>
            <a:off x="315265"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9BD9EA-C87E-4746-89E2-0D28CD13567D}" type="datetime1">
              <a:rPr lang="en-US" smtClean="0"/>
              <a:t>11/5/18</a:t>
            </a:fld>
            <a:endParaRPr lang="en-US"/>
          </a:p>
        </p:txBody>
      </p:sp>
      <p:sp>
        <p:nvSpPr>
          <p:cNvPr id="5" name="Footer Placeholder 4">
            <a:extLst>
              <a:ext uri="{FF2B5EF4-FFF2-40B4-BE49-F238E27FC236}">
                <a16:creationId xmlns:a16="http://schemas.microsoft.com/office/drawing/2014/main" id="{ACDB31D2-1F60-214B-88DD-E0F272CE54EF}"/>
              </a:ext>
            </a:extLst>
          </p:cNvPr>
          <p:cNvSpPr>
            <a:spLocks noGrp="1"/>
          </p:cNvSpPr>
          <p:nvPr>
            <p:ph type="ftr" sz="quarter" idx="3"/>
          </p:nvPr>
        </p:nvSpPr>
        <p:spPr>
          <a:xfrm>
            <a:off x="3515665"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43145C-3686-6B49-BC57-DE01FB8E094D}"/>
              </a:ext>
            </a:extLst>
          </p:cNvPr>
          <p:cNvSpPr>
            <a:spLocks noGrp="1"/>
          </p:cNvSpPr>
          <p:nvPr>
            <p:ph type="sldNum" sz="quarter" idx="4"/>
          </p:nvPr>
        </p:nvSpPr>
        <p:spPr>
          <a:xfrm>
            <a:off x="914997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8CF9A-89C2-404D-8827-D018C76B10DE}" type="slidenum">
              <a:rPr lang="en-US" smtClean="0"/>
              <a:t>‹#›</a:t>
            </a:fld>
            <a:endParaRPr lang="en-US"/>
          </a:p>
        </p:txBody>
      </p:sp>
    </p:spTree>
    <p:extLst>
      <p:ext uri="{BB962C8B-B14F-4D97-AF65-F5344CB8AC3E}">
        <p14:creationId xmlns:p14="http://schemas.microsoft.com/office/powerpoint/2010/main" val="1525804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media/media1.mov"/><Relationship Id="rId7" Type="http://schemas.openxmlformats.org/officeDocument/2006/relationships/notesSlide" Target="../notesSlides/notesSlide20.xml"/><Relationship Id="rId2" Type="http://schemas.microsoft.com/office/2007/relationships/media" Target="../media/media1.mov"/><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video" Target="../media/media2.mov"/><Relationship Id="rId10" Type="http://schemas.openxmlformats.org/officeDocument/2006/relationships/image" Target="../media/image17.png"/><Relationship Id="rId4" Type="http://schemas.microsoft.com/office/2007/relationships/media" Target="../media/media2.mov"/><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2.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notesSlide" Target="../notesSlides/notesSlide37.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4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0507-E773-4345-955C-186052105258}"/>
              </a:ext>
            </a:extLst>
          </p:cNvPr>
          <p:cNvSpPr>
            <a:spLocks noGrp="1"/>
          </p:cNvSpPr>
          <p:nvPr>
            <p:ph type="ctrTitle"/>
          </p:nvPr>
        </p:nvSpPr>
        <p:spPr>
          <a:xfrm>
            <a:off x="1152861" y="378155"/>
            <a:ext cx="10320169" cy="1945497"/>
          </a:xfrm>
        </p:spPr>
        <p:txBody>
          <a:bodyPr>
            <a:normAutofit fontScale="90000"/>
          </a:bodyPr>
          <a:lstStyle/>
          <a:p>
            <a:r>
              <a:rPr lang="en-US" dirty="0"/>
              <a:t>Experience: Android Resists Liberation from Its Primary Use Case </a:t>
            </a:r>
          </a:p>
        </p:txBody>
      </p:sp>
      <p:sp>
        <p:nvSpPr>
          <p:cNvPr id="3" name="Subtitle 2">
            <a:extLst>
              <a:ext uri="{FF2B5EF4-FFF2-40B4-BE49-F238E27FC236}">
                <a16:creationId xmlns:a16="http://schemas.microsoft.com/office/drawing/2014/main" id="{3D07C93E-2F30-0A4F-87DB-769214512023}"/>
              </a:ext>
            </a:extLst>
          </p:cNvPr>
          <p:cNvSpPr>
            <a:spLocks noGrp="1"/>
          </p:cNvSpPr>
          <p:nvPr>
            <p:ph type="subTitle" idx="1"/>
          </p:nvPr>
        </p:nvSpPr>
        <p:spPr>
          <a:xfrm>
            <a:off x="1491725" y="2726486"/>
            <a:ext cx="9642438" cy="1239893"/>
          </a:xfrm>
        </p:spPr>
        <p:txBody>
          <a:bodyPr>
            <a:normAutofit/>
          </a:bodyPr>
          <a:lstStyle/>
          <a:p>
            <a:r>
              <a:rPr lang="en-US" b="1" dirty="0"/>
              <a:t>Noah Klugman</a:t>
            </a:r>
            <a:r>
              <a:rPr lang="en-US" baseline="30000" dirty="0"/>
              <a:t>†</a:t>
            </a:r>
            <a:r>
              <a:rPr lang="en-US" dirty="0"/>
              <a:t>, Veronica Jacome</a:t>
            </a:r>
            <a:r>
              <a:rPr lang="en-US" baseline="30000" dirty="0"/>
              <a:t>†</a:t>
            </a:r>
            <a:r>
              <a:rPr lang="en-US" dirty="0"/>
              <a:t>, Meghan Clark</a:t>
            </a:r>
            <a:r>
              <a:rPr lang="en-US" baseline="30000" dirty="0"/>
              <a:t>†</a:t>
            </a:r>
            <a:r>
              <a:rPr lang="en-US" dirty="0"/>
              <a:t>, Matthew </a:t>
            </a:r>
            <a:r>
              <a:rPr lang="en-US" dirty="0" err="1"/>
              <a:t>Podolsky</a:t>
            </a:r>
            <a:r>
              <a:rPr lang="en-US" baseline="30000" dirty="0"/>
              <a:t>†</a:t>
            </a:r>
            <a:r>
              <a:rPr lang="en-US" dirty="0"/>
              <a:t>,</a:t>
            </a:r>
            <a:br>
              <a:rPr lang="en-US" dirty="0"/>
            </a:br>
            <a:r>
              <a:rPr lang="en-US" dirty="0"/>
              <a:t>Pat </a:t>
            </a:r>
            <a:r>
              <a:rPr lang="en-US" dirty="0" err="1"/>
              <a:t>Pannuto</a:t>
            </a:r>
            <a:r>
              <a:rPr lang="en-US" baseline="30000" dirty="0"/>
              <a:t>†</a:t>
            </a:r>
            <a:r>
              <a:rPr lang="en-US" dirty="0"/>
              <a:t>, Neal Jackson</a:t>
            </a:r>
            <a:r>
              <a:rPr lang="en-US" baseline="30000" dirty="0"/>
              <a:t>†</a:t>
            </a:r>
            <a:r>
              <a:rPr lang="en-US" dirty="0"/>
              <a:t>, </a:t>
            </a:r>
            <a:r>
              <a:rPr lang="en-US" dirty="0" err="1"/>
              <a:t>Aley</a:t>
            </a:r>
            <a:r>
              <a:rPr lang="en-US" dirty="0"/>
              <a:t> </a:t>
            </a:r>
            <a:r>
              <a:rPr lang="en-US" dirty="0" err="1"/>
              <a:t>Soud</a:t>
            </a:r>
            <a:r>
              <a:rPr lang="en-US" dirty="0"/>
              <a:t> </a:t>
            </a:r>
            <a:r>
              <a:rPr lang="en-US" dirty="0" err="1"/>
              <a:t>Nassor</a:t>
            </a:r>
            <a:r>
              <a:rPr lang="en-US" baseline="30000" dirty="0"/>
              <a:t>‡</a:t>
            </a:r>
            <a:r>
              <a:rPr lang="en-US" dirty="0"/>
              <a:t>, Catherine Wolfram</a:t>
            </a:r>
            <a:r>
              <a:rPr lang="en-US" baseline="30000" dirty="0"/>
              <a:t>†</a:t>
            </a:r>
            <a:r>
              <a:rPr lang="en-US" dirty="0"/>
              <a:t>, Duncan Callaway</a:t>
            </a:r>
            <a:r>
              <a:rPr lang="en-US" baseline="30000" dirty="0"/>
              <a:t>†</a:t>
            </a:r>
            <a:r>
              <a:rPr lang="en-US" dirty="0"/>
              <a:t>, Jay Taneja</a:t>
            </a:r>
            <a:r>
              <a:rPr lang="en-US" baseline="30000" dirty="0"/>
              <a:t>*</a:t>
            </a:r>
            <a:r>
              <a:rPr lang="en-US" dirty="0"/>
              <a:t>, and Prabal Dutta</a:t>
            </a:r>
            <a:r>
              <a:rPr lang="en-US" baseline="30000" dirty="0"/>
              <a:t>†</a:t>
            </a:r>
            <a:endParaRPr lang="en-US" dirty="0"/>
          </a:p>
          <a:p>
            <a:endParaRPr lang="en-US" dirty="0"/>
          </a:p>
        </p:txBody>
      </p:sp>
      <p:pic>
        <p:nvPicPr>
          <p:cNvPr id="6" name="Picture 5">
            <a:extLst>
              <a:ext uri="{FF2B5EF4-FFF2-40B4-BE49-F238E27FC236}">
                <a16:creationId xmlns:a16="http://schemas.microsoft.com/office/drawing/2014/main" id="{B747F67D-5391-7F47-B8E6-CBB79391E5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8265" y="5731207"/>
            <a:ext cx="1279014" cy="1045735"/>
          </a:xfrm>
          <a:prstGeom prst="rect">
            <a:avLst/>
          </a:prstGeom>
        </p:spPr>
      </p:pic>
      <p:sp>
        <p:nvSpPr>
          <p:cNvPr id="7" name="TextBox 6">
            <a:extLst>
              <a:ext uri="{FF2B5EF4-FFF2-40B4-BE49-F238E27FC236}">
                <a16:creationId xmlns:a16="http://schemas.microsoft.com/office/drawing/2014/main" id="{AD380562-E9D4-9A4B-BC51-241CB77A2976}"/>
              </a:ext>
            </a:extLst>
          </p:cNvPr>
          <p:cNvSpPr txBox="1"/>
          <p:nvPr/>
        </p:nvSpPr>
        <p:spPr>
          <a:xfrm>
            <a:off x="3728464" y="5548690"/>
            <a:ext cx="294942" cy="523220"/>
          </a:xfrm>
          <a:prstGeom prst="rect">
            <a:avLst/>
          </a:prstGeom>
          <a:noFill/>
        </p:spPr>
        <p:txBody>
          <a:bodyPr wrap="square" rtlCol="0">
            <a:spAutoFit/>
          </a:bodyPr>
          <a:lstStyle/>
          <a:p>
            <a:r>
              <a:rPr lang="en-US" sz="2800" baseline="30000" dirty="0"/>
              <a:t>†</a:t>
            </a:r>
            <a:endParaRPr lang="en-US" sz="2800" dirty="0"/>
          </a:p>
        </p:txBody>
      </p:sp>
      <p:sp>
        <p:nvSpPr>
          <p:cNvPr id="8" name="TextBox 7">
            <a:extLst>
              <a:ext uri="{FF2B5EF4-FFF2-40B4-BE49-F238E27FC236}">
                <a16:creationId xmlns:a16="http://schemas.microsoft.com/office/drawing/2014/main" id="{9FE12700-5053-BA4D-BBB0-A722D4C6FF23}"/>
              </a:ext>
            </a:extLst>
          </p:cNvPr>
          <p:cNvSpPr txBox="1"/>
          <p:nvPr/>
        </p:nvSpPr>
        <p:spPr>
          <a:xfrm>
            <a:off x="5464629" y="5613331"/>
            <a:ext cx="294942" cy="523220"/>
          </a:xfrm>
          <a:prstGeom prst="rect">
            <a:avLst/>
          </a:prstGeom>
          <a:noFill/>
        </p:spPr>
        <p:txBody>
          <a:bodyPr wrap="square" rtlCol="0">
            <a:spAutoFit/>
          </a:bodyPr>
          <a:lstStyle/>
          <a:p>
            <a:r>
              <a:rPr lang="en-US" sz="2800" baseline="30000" dirty="0"/>
              <a:t>*</a:t>
            </a:r>
            <a:endParaRPr lang="en-US" sz="2800" dirty="0"/>
          </a:p>
        </p:txBody>
      </p:sp>
      <p:sp>
        <p:nvSpPr>
          <p:cNvPr id="9" name="TextBox 8">
            <a:extLst>
              <a:ext uri="{FF2B5EF4-FFF2-40B4-BE49-F238E27FC236}">
                <a16:creationId xmlns:a16="http://schemas.microsoft.com/office/drawing/2014/main" id="{B0DDA23C-ABCC-2644-8CE8-779917D13E1C}"/>
              </a:ext>
            </a:extLst>
          </p:cNvPr>
          <p:cNvSpPr txBox="1"/>
          <p:nvPr/>
        </p:nvSpPr>
        <p:spPr>
          <a:xfrm>
            <a:off x="7200794" y="5548690"/>
            <a:ext cx="294942" cy="523220"/>
          </a:xfrm>
          <a:prstGeom prst="rect">
            <a:avLst/>
          </a:prstGeom>
          <a:noFill/>
        </p:spPr>
        <p:txBody>
          <a:bodyPr wrap="square" rtlCol="0">
            <a:spAutoFit/>
          </a:bodyPr>
          <a:lstStyle/>
          <a:p>
            <a:r>
              <a:rPr lang="en-US" sz="2800" baseline="30000" dirty="0"/>
              <a:t>‡</a:t>
            </a:r>
            <a:endParaRPr lang="en-US" sz="2800" dirty="0"/>
          </a:p>
        </p:txBody>
      </p:sp>
      <p:sp>
        <p:nvSpPr>
          <p:cNvPr id="10" name="TextBox 9">
            <a:extLst>
              <a:ext uri="{FF2B5EF4-FFF2-40B4-BE49-F238E27FC236}">
                <a16:creationId xmlns:a16="http://schemas.microsoft.com/office/drawing/2014/main" id="{CC994172-3B33-B249-BCF6-001ACD8C9DDD}"/>
              </a:ext>
            </a:extLst>
          </p:cNvPr>
          <p:cNvSpPr txBox="1"/>
          <p:nvPr/>
        </p:nvSpPr>
        <p:spPr>
          <a:xfrm>
            <a:off x="3379242" y="4312711"/>
            <a:ext cx="5867403" cy="1015663"/>
          </a:xfrm>
          <a:prstGeom prst="rect">
            <a:avLst/>
          </a:prstGeom>
          <a:noFill/>
        </p:spPr>
        <p:txBody>
          <a:bodyPr wrap="square" rtlCol="0">
            <a:spAutoFit/>
          </a:bodyPr>
          <a:lstStyle/>
          <a:p>
            <a:pPr algn="ctr"/>
            <a:r>
              <a:rPr lang="en-US" sz="3000" dirty="0"/>
              <a:t>ACM </a:t>
            </a:r>
            <a:r>
              <a:rPr lang="en-US" sz="3000" dirty="0" err="1"/>
              <a:t>MobiCom</a:t>
            </a:r>
            <a:r>
              <a:rPr lang="en-US" sz="3000" dirty="0"/>
              <a:t>, Nov 1</a:t>
            </a:r>
            <a:r>
              <a:rPr lang="en-US" sz="3000" baseline="30000" dirty="0"/>
              <a:t>st</a:t>
            </a:r>
            <a:r>
              <a:rPr lang="en-US" sz="3000" dirty="0"/>
              <a:t>, 2018 </a:t>
            </a:r>
          </a:p>
          <a:p>
            <a:pPr algn="ctr"/>
            <a:r>
              <a:rPr lang="en-US" sz="3000" dirty="0"/>
              <a:t>New Delhi, India</a:t>
            </a:r>
          </a:p>
        </p:txBody>
      </p:sp>
      <p:sp>
        <p:nvSpPr>
          <p:cNvPr id="13" name="Slide Number Placeholder 12">
            <a:extLst>
              <a:ext uri="{FF2B5EF4-FFF2-40B4-BE49-F238E27FC236}">
                <a16:creationId xmlns:a16="http://schemas.microsoft.com/office/drawing/2014/main" id="{BFF04A04-C97E-5D4F-9A06-B6D104B15FD4}"/>
              </a:ext>
            </a:extLst>
          </p:cNvPr>
          <p:cNvSpPr>
            <a:spLocks noGrp="1"/>
          </p:cNvSpPr>
          <p:nvPr>
            <p:ph type="sldNum" sz="quarter" idx="12"/>
          </p:nvPr>
        </p:nvSpPr>
        <p:spPr/>
        <p:txBody>
          <a:bodyPr/>
          <a:lstStyle/>
          <a:p>
            <a:fld id="{A3A8CF9A-89C2-404D-8827-D018C76B10DE}" type="slidenum">
              <a:rPr lang="en-US" smtClean="0"/>
              <a:t>1</a:t>
            </a:fld>
            <a:endParaRPr lang="en-US"/>
          </a:p>
        </p:txBody>
      </p:sp>
      <p:pic>
        <p:nvPicPr>
          <p:cNvPr id="1026" name="Picture 2" descr="Image result for umass amherst logo">
            <a:extLst>
              <a:ext uri="{FF2B5EF4-FFF2-40B4-BE49-F238E27FC236}">
                <a16:creationId xmlns:a16="http://schemas.microsoft.com/office/drawing/2014/main" id="{2644445B-EDCC-0248-BA4D-D630B19570F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84236" y="5731207"/>
            <a:ext cx="1023219" cy="10457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c berkeley logo">
            <a:extLst>
              <a:ext uri="{FF2B5EF4-FFF2-40B4-BE49-F238E27FC236}">
                <a16:creationId xmlns:a16="http://schemas.microsoft.com/office/drawing/2014/main" id="{DCE8965D-FEA7-A044-AAFB-EF87D6B0618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91843" y="5731208"/>
            <a:ext cx="1045735" cy="104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661076"/>
      </p:ext>
    </p:extLst>
  </p:cSld>
  <p:clrMapOvr>
    <a:masterClrMapping/>
  </p:clrMapOvr>
  <mc:AlternateContent xmlns:mc="http://schemas.openxmlformats.org/markup-compatibility/2006" xmlns:p14="http://schemas.microsoft.com/office/powerpoint/2010/main">
    <mc:Choice Requires="p14">
      <p:transition spd="slow" p14:dur="2000" advTm="30458"/>
    </mc:Choice>
    <mc:Fallback xmlns="">
      <p:transition spd="slow" advTm="3045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2AF2-A554-6A4E-BA28-FEA7D3CF152C}"/>
              </a:ext>
            </a:extLst>
          </p:cNvPr>
          <p:cNvSpPr>
            <a:spLocks noGrp="1"/>
          </p:cNvSpPr>
          <p:nvPr>
            <p:ph type="title"/>
          </p:nvPr>
        </p:nvSpPr>
        <p:spPr/>
        <p:txBody>
          <a:bodyPr>
            <a:normAutofit/>
          </a:bodyPr>
          <a:lstStyle/>
          <a:p>
            <a:r>
              <a:rPr lang="en-US" dirty="0"/>
              <a:t>Phones on their own? </a:t>
            </a:r>
          </a:p>
        </p:txBody>
      </p:sp>
      <p:sp>
        <p:nvSpPr>
          <p:cNvPr id="3" name="Content Placeholder 2">
            <a:extLst>
              <a:ext uri="{FF2B5EF4-FFF2-40B4-BE49-F238E27FC236}">
                <a16:creationId xmlns:a16="http://schemas.microsoft.com/office/drawing/2014/main" id="{796695A6-4871-1F43-82AA-83873ED379CA}"/>
              </a:ext>
            </a:extLst>
          </p:cNvPr>
          <p:cNvSpPr>
            <a:spLocks noGrp="1"/>
          </p:cNvSpPr>
          <p:nvPr>
            <p:ph idx="1"/>
          </p:nvPr>
        </p:nvSpPr>
        <p:spPr>
          <a:xfrm>
            <a:off x="315264" y="1616450"/>
            <a:ext cx="11577911" cy="4584137"/>
          </a:xfrm>
        </p:spPr>
        <p:txBody>
          <a:bodyPr/>
          <a:lstStyle/>
          <a:p>
            <a:r>
              <a:rPr lang="en-US" dirty="0"/>
              <a:t>Most smartphone use cases are interactive, a human holding a phone</a:t>
            </a:r>
          </a:p>
          <a:p>
            <a:r>
              <a:rPr lang="en-US" dirty="0"/>
              <a:t>Tight Association</a:t>
            </a:r>
            <a:r>
              <a:rPr lang="en-US" baseline="30000" dirty="0"/>
              <a:t>[1] </a:t>
            </a:r>
            <a:r>
              <a:rPr lang="en-US" dirty="0"/>
              <a:t>:</a:t>
            </a:r>
          </a:p>
          <a:p>
            <a:pPr lvl="1"/>
            <a:r>
              <a:rPr lang="en-US" dirty="0"/>
              <a:t>Assumption of </a:t>
            </a:r>
            <a:r>
              <a:rPr lang="en-US" u="sng" dirty="0"/>
              <a:t>frequent interactions</a:t>
            </a:r>
            <a:r>
              <a:rPr lang="en-US" dirty="0"/>
              <a:t> between the human and the phone </a:t>
            </a:r>
          </a:p>
          <a:p>
            <a:r>
              <a:rPr lang="en-US" dirty="0"/>
              <a:t>Loose Association:</a:t>
            </a:r>
          </a:p>
          <a:p>
            <a:pPr lvl="1"/>
            <a:r>
              <a:rPr lang="en-US" dirty="0"/>
              <a:t>Apps are continuously-running, </a:t>
            </a:r>
            <a:r>
              <a:rPr lang="en-US" u="sng" dirty="0"/>
              <a:t>unsupervised</a:t>
            </a:r>
            <a:r>
              <a:rPr lang="en-US" dirty="0"/>
              <a:t>, and characterized by machine-to-machine interactions </a:t>
            </a:r>
          </a:p>
          <a:p>
            <a:endParaRPr lang="en-US" dirty="0"/>
          </a:p>
          <a:p>
            <a:endParaRPr lang="en-US" dirty="0"/>
          </a:p>
        </p:txBody>
      </p:sp>
      <p:sp>
        <p:nvSpPr>
          <p:cNvPr id="7" name="TextBox 6">
            <a:extLst>
              <a:ext uri="{FF2B5EF4-FFF2-40B4-BE49-F238E27FC236}">
                <a16:creationId xmlns:a16="http://schemas.microsoft.com/office/drawing/2014/main" id="{A7908CCB-C9DD-C945-98AF-A79C35A59388}"/>
              </a:ext>
            </a:extLst>
          </p:cNvPr>
          <p:cNvSpPr txBox="1"/>
          <p:nvPr/>
        </p:nvSpPr>
        <p:spPr>
          <a:xfrm>
            <a:off x="3958813" y="6581001"/>
            <a:ext cx="8370048" cy="553998"/>
          </a:xfrm>
          <a:prstGeom prst="rect">
            <a:avLst/>
          </a:prstGeom>
          <a:noFill/>
        </p:spPr>
        <p:txBody>
          <a:bodyPr wrap="none" rtlCol="0">
            <a:spAutoFit/>
          </a:bodyPr>
          <a:lstStyle/>
          <a:p>
            <a:r>
              <a:rPr lang="en-US" sz="1200" dirty="0"/>
              <a:t>[1] Ivan </a:t>
            </a:r>
            <a:r>
              <a:rPr lang="en-US" sz="1200" dirty="0" err="1"/>
              <a:t>Beschastnikh</a:t>
            </a:r>
            <a:r>
              <a:rPr lang="en-US" sz="1200" dirty="0"/>
              <a:t>, Yuan Zhang, </a:t>
            </a:r>
            <a:r>
              <a:rPr lang="en-US" sz="1200" dirty="0" err="1"/>
              <a:t>Zhengping</a:t>
            </a:r>
            <a:r>
              <a:rPr lang="en-US" sz="1200" dirty="0"/>
              <a:t> Qian, and </a:t>
            </a:r>
            <a:r>
              <a:rPr lang="en-US" sz="1200" dirty="0" err="1"/>
              <a:t>Lidong</a:t>
            </a:r>
            <a:r>
              <a:rPr lang="en-US" sz="1200" dirty="0"/>
              <a:t> Zhou. 2012. Liberating Mobile Phones from their Primary Use Case. </a:t>
            </a:r>
          </a:p>
          <a:p>
            <a:endParaRPr lang="en-US" dirty="0"/>
          </a:p>
        </p:txBody>
      </p:sp>
      <p:sp>
        <p:nvSpPr>
          <p:cNvPr id="4" name="Slide Number Placeholder 3">
            <a:extLst>
              <a:ext uri="{FF2B5EF4-FFF2-40B4-BE49-F238E27FC236}">
                <a16:creationId xmlns:a16="http://schemas.microsoft.com/office/drawing/2014/main" id="{16E6F6B1-A4E2-824F-BC77-782F1BF2016B}"/>
              </a:ext>
            </a:extLst>
          </p:cNvPr>
          <p:cNvSpPr>
            <a:spLocks noGrp="1"/>
          </p:cNvSpPr>
          <p:nvPr>
            <p:ph type="sldNum" sz="quarter" idx="12"/>
          </p:nvPr>
        </p:nvSpPr>
        <p:spPr/>
        <p:txBody>
          <a:bodyPr/>
          <a:lstStyle/>
          <a:p>
            <a:fld id="{A3A8CF9A-89C2-404D-8827-D018C76B10DE}" type="slidenum">
              <a:rPr lang="en-US" smtClean="0"/>
              <a:t>10</a:t>
            </a:fld>
            <a:endParaRPr lang="en-US"/>
          </a:p>
        </p:txBody>
      </p:sp>
    </p:spTree>
    <p:custDataLst>
      <p:tags r:id="rId1"/>
    </p:custDataLst>
    <p:extLst>
      <p:ext uri="{BB962C8B-B14F-4D97-AF65-F5344CB8AC3E}">
        <p14:creationId xmlns:p14="http://schemas.microsoft.com/office/powerpoint/2010/main" val="3738125610"/>
      </p:ext>
    </p:extLst>
  </p:cSld>
  <p:clrMapOvr>
    <a:masterClrMapping/>
  </p:clrMapOvr>
  <mc:AlternateContent xmlns:mc="http://schemas.openxmlformats.org/markup-compatibility/2006" xmlns:p14="http://schemas.microsoft.com/office/powerpoint/2010/main">
    <mc:Choice Requires="p14">
      <p:transition spd="slow" p14:dur="2000" advTm="81339"/>
    </mc:Choice>
    <mc:Fallback xmlns="">
      <p:transition spd="slow" advTm="813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a:xfrm>
            <a:off x="315265" y="141010"/>
            <a:ext cx="10515600" cy="1325563"/>
          </a:xfrm>
        </p:spPr>
        <p:txBody>
          <a:bodyPr/>
          <a:lstStyle/>
          <a:p>
            <a:r>
              <a:rPr lang="en-US" dirty="0"/>
              <a:t>Latent Hypothesis</a:t>
            </a:r>
          </a:p>
        </p:txBody>
      </p:sp>
      <p:sp>
        <p:nvSpPr>
          <p:cNvPr id="8" name="Content Placeholder 2">
            <a:extLst>
              <a:ext uri="{FF2B5EF4-FFF2-40B4-BE49-F238E27FC236}">
                <a16:creationId xmlns:a16="http://schemas.microsoft.com/office/drawing/2014/main" id="{C61DC42F-72A4-E747-8156-E9E1BEED74C4}"/>
              </a:ext>
            </a:extLst>
          </p:cNvPr>
          <p:cNvSpPr>
            <a:spLocks noGrp="1"/>
          </p:cNvSpPr>
          <p:nvPr>
            <p:ph idx="1"/>
          </p:nvPr>
        </p:nvSpPr>
        <p:spPr>
          <a:xfrm>
            <a:off x="838200" y="1825625"/>
            <a:ext cx="10084496" cy="4351338"/>
          </a:xfrm>
        </p:spPr>
        <p:txBody>
          <a:bodyPr/>
          <a:lstStyle/>
          <a:p>
            <a:r>
              <a:rPr lang="en-US" dirty="0"/>
              <a:t>Smartphones enable unattended long-running networked sensing applications through their rich supporting environments, wireless peripheral connectivity, and physical reliability.</a:t>
            </a:r>
          </a:p>
        </p:txBody>
      </p:sp>
      <p:sp>
        <p:nvSpPr>
          <p:cNvPr id="9" name="Slide Number Placeholder 8">
            <a:extLst>
              <a:ext uri="{FF2B5EF4-FFF2-40B4-BE49-F238E27FC236}">
                <a16:creationId xmlns:a16="http://schemas.microsoft.com/office/drawing/2014/main" id="{F4B68C89-26F8-AF40-8EA4-6CEA66DCF1B3}"/>
              </a:ext>
            </a:extLst>
          </p:cNvPr>
          <p:cNvSpPr>
            <a:spLocks noGrp="1"/>
          </p:cNvSpPr>
          <p:nvPr>
            <p:ph type="sldNum" sz="quarter" idx="12"/>
          </p:nvPr>
        </p:nvSpPr>
        <p:spPr>
          <a:xfrm>
            <a:off x="8610600" y="6356350"/>
            <a:ext cx="2743200" cy="365125"/>
          </a:xfrm>
        </p:spPr>
        <p:txBody>
          <a:bodyPr/>
          <a:lstStyle/>
          <a:p>
            <a:fld id="{A3A8CF9A-89C2-404D-8827-D018C76B10DE}" type="slidenum">
              <a:rPr lang="en-US" smtClean="0"/>
              <a:t>11</a:t>
            </a:fld>
            <a:endParaRPr lang="en-US"/>
          </a:p>
        </p:txBody>
      </p:sp>
    </p:spTree>
    <p:extLst>
      <p:ext uri="{BB962C8B-B14F-4D97-AF65-F5344CB8AC3E}">
        <p14:creationId xmlns:p14="http://schemas.microsoft.com/office/powerpoint/2010/main" val="2708908712"/>
      </p:ext>
    </p:extLst>
  </p:cSld>
  <p:clrMapOvr>
    <a:masterClrMapping/>
  </p:clrMapOvr>
  <mc:AlternateContent xmlns:mc="http://schemas.openxmlformats.org/markup-compatibility/2006" xmlns:p14="http://schemas.microsoft.com/office/powerpoint/2010/main">
    <mc:Choice Requires="p14">
      <p:transition spd="slow" p14:dur="2000" advTm="44357"/>
    </mc:Choice>
    <mc:Fallback xmlns="">
      <p:transition spd="slow" advTm="4435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Latent Hypothesis / Outline</a:t>
            </a:r>
          </a:p>
        </p:txBody>
      </p:sp>
      <p:sp>
        <p:nvSpPr>
          <p:cNvPr id="7" name="Content Placeholder 2">
            <a:extLst>
              <a:ext uri="{FF2B5EF4-FFF2-40B4-BE49-F238E27FC236}">
                <a16:creationId xmlns:a16="http://schemas.microsoft.com/office/drawing/2014/main" id="{10CA32A1-FE46-4D4F-9EB3-DC76FAF8E276}"/>
              </a:ext>
            </a:extLst>
          </p:cNvPr>
          <p:cNvSpPr txBox="1">
            <a:spLocks/>
          </p:cNvSpPr>
          <p:nvPr/>
        </p:nvSpPr>
        <p:spPr>
          <a:xfrm>
            <a:off x="838200" y="1825625"/>
            <a:ext cx="1008449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Smartphones </a:t>
            </a:r>
            <a:r>
              <a:rPr lang="en-US" dirty="0">
                <a:solidFill>
                  <a:srgbClr val="000000"/>
                </a:solidFill>
              </a:rPr>
              <a:t>enable </a:t>
            </a:r>
            <a:r>
              <a:rPr lang="en-US" dirty="0"/>
              <a:t>unattended </a:t>
            </a:r>
            <a:r>
              <a:rPr lang="en-US" dirty="0">
                <a:solidFill>
                  <a:srgbClr val="000000"/>
                </a:solidFill>
              </a:rPr>
              <a:t>long-running networked </a:t>
            </a:r>
            <a:r>
              <a:rPr lang="en-US" dirty="0"/>
              <a:t>sensing applications through their rich supporting environments, wireless peripheral connectivity, and physical reliability.</a:t>
            </a:r>
          </a:p>
        </p:txBody>
      </p:sp>
      <p:sp>
        <p:nvSpPr>
          <p:cNvPr id="3" name="Slide Number Placeholder 2">
            <a:extLst>
              <a:ext uri="{FF2B5EF4-FFF2-40B4-BE49-F238E27FC236}">
                <a16:creationId xmlns:a16="http://schemas.microsoft.com/office/drawing/2014/main" id="{B06DEBC4-5734-324F-AE91-1753481D7543}"/>
              </a:ext>
            </a:extLst>
          </p:cNvPr>
          <p:cNvSpPr>
            <a:spLocks noGrp="1"/>
          </p:cNvSpPr>
          <p:nvPr>
            <p:ph type="sldNum" sz="quarter" idx="12"/>
          </p:nvPr>
        </p:nvSpPr>
        <p:spPr/>
        <p:txBody>
          <a:bodyPr/>
          <a:lstStyle/>
          <a:p>
            <a:fld id="{A3A8CF9A-89C2-404D-8827-D018C76B10DE}" type="slidenum">
              <a:rPr lang="en-US" smtClean="0"/>
              <a:t>12</a:t>
            </a:fld>
            <a:endParaRPr lang="en-US"/>
          </a:p>
        </p:txBody>
      </p:sp>
    </p:spTree>
    <p:extLst>
      <p:ext uri="{BB962C8B-B14F-4D97-AF65-F5344CB8AC3E}">
        <p14:creationId xmlns:p14="http://schemas.microsoft.com/office/powerpoint/2010/main" val="876196255"/>
      </p:ext>
    </p:extLst>
  </p:cSld>
  <p:clrMapOvr>
    <a:masterClrMapping/>
  </p:clrMapOvr>
  <mc:AlternateContent xmlns:mc="http://schemas.openxmlformats.org/markup-compatibility/2006" xmlns:p14="http://schemas.microsoft.com/office/powerpoint/2010/main">
    <mc:Choice Requires="p14">
      <p:transition spd="slow" p14:dur="2000" advTm="6245"/>
    </mc:Choice>
    <mc:Fallback xmlns="">
      <p:transition spd="slow" advTm="624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Latent Hypothesis / Outline</a:t>
            </a:r>
          </a:p>
        </p:txBody>
      </p:sp>
      <p:sp>
        <p:nvSpPr>
          <p:cNvPr id="7" name="Content Placeholder 2">
            <a:extLst>
              <a:ext uri="{FF2B5EF4-FFF2-40B4-BE49-F238E27FC236}">
                <a16:creationId xmlns:a16="http://schemas.microsoft.com/office/drawing/2014/main" id="{10CA32A1-FE46-4D4F-9EB3-DC76FAF8E276}"/>
              </a:ext>
            </a:extLst>
          </p:cNvPr>
          <p:cNvSpPr txBox="1">
            <a:spLocks/>
          </p:cNvSpPr>
          <p:nvPr/>
        </p:nvSpPr>
        <p:spPr>
          <a:xfrm>
            <a:off x="838200" y="1825625"/>
            <a:ext cx="1008449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Smartphones enable </a:t>
            </a:r>
            <a:r>
              <a:rPr lang="en-US" dirty="0">
                <a:solidFill>
                  <a:srgbClr val="FF0000"/>
                </a:solidFill>
              </a:rPr>
              <a:t>unattended</a:t>
            </a:r>
            <a:r>
              <a:rPr lang="en-US" dirty="0"/>
              <a:t> </a:t>
            </a:r>
            <a:r>
              <a:rPr lang="en-US" dirty="0">
                <a:solidFill>
                  <a:srgbClr val="FF0000"/>
                </a:solidFill>
              </a:rPr>
              <a:t>long-running </a:t>
            </a:r>
            <a:r>
              <a:rPr lang="en-US" dirty="0"/>
              <a:t>networked sensing applications through their rich supporting environments, wireless peripheral connectivity, and physical reliability.</a:t>
            </a:r>
          </a:p>
        </p:txBody>
      </p:sp>
      <p:sp>
        <p:nvSpPr>
          <p:cNvPr id="3" name="Slide Number Placeholder 2">
            <a:extLst>
              <a:ext uri="{FF2B5EF4-FFF2-40B4-BE49-F238E27FC236}">
                <a16:creationId xmlns:a16="http://schemas.microsoft.com/office/drawing/2014/main" id="{B06DEBC4-5734-324F-AE91-1753481D7543}"/>
              </a:ext>
            </a:extLst>
          </p:cNvPr>
          <p:cNvSpPr>
            <a:spLocks noGrp="1"/>
          </p:cNvSpPr>
          <p:nvPr>
            <p:ph type="sldNum" sz="quarter" idx="12"/>
          </p:nvPr>
        </p:nvSpPr>
        <p:spPr/>
        <p:txBody>
          <a:bodyPr/>
          <a:lstStyle/>
          <a:p>
            <a:fld id="{A3A8CF9A-89C2-404D-8827-D018C76B10DE}" type="slidenum">
              <a:rPr lang="en-US" smtClean="0"/>
              <a:t>13</a:t>
            </a:fld>
            <a:endParaRPr lang="en-US"/>
          </a:p>
        </p:txBody>
      </p:sp>
    </p:spTree>
    <p:extLst>
      <p:ext uri="{BB962C8B-B14F-4D97-AF65-F5344CB8AC3E}">
        <p14:creationId xmlns:p14="http://schemas.microsoft.com/office/powerpoint/2010/main" val="2382472810"/>
      </p:ext>
    </p:extLst>
  </p:cSld>
  <p:clrMapOvr>
    <a:masterClrMapping/>
  </p:clrMapOvr>
  <mc:AlternateContent xmlns:mc="http://schemas.openxmlformats.org/markup-compatibility/2006" xmlns:p14="http://schemas.microsoft.com/office/powerpoint/2010/main">
    <mc:Choice Requires="p14">
      <p:transition spd="slow" p14:dur="2000" advTm="3927"/>
    </mc:Choice>
    <mc:Fallback xmlns="">
      <p:transition spd="slow" advTm="392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2AF2-A554-6A4E-BA28-FEA7D3CF152C}"/>
              </a:ext>
            </a:extLst>
          </p:cNvPr>
          <p:cNvSpPr>
            <a:spLocks noGrp="1"/>
          </p:cNvSpPr>
          <p:nvPr>
            <p:ph type="title"/>
          </p:nvPr>
        </p:nvSpPr>
        <p:spPr>
          <a:xfrm>
            <a:off x="225619" y="215715"/>
            <a:ext cx="11667556" cy="1325563"/>
          </a:xfrm>
        </p:spPr>
        <p:txBody>
          <a:bodyPr>
            <a:normAutofit/>
          </a:bodyPr>
          <a:lstStyle/>
          <a:p>
            <a:r>
              <a:rPr lang="en-US" dirty="0"/>
              <a:t>It is difficult to keep apps running without a human in the loop.</a:t>
            </a:r>
          </a:p>
        </p:txBody>
      </p:sp>
      <p:sp>
        <p:nvSpPr>
          <p:cNvPr id="3" name="Content Placeholder 2">
            <a:extLst>
              <a:ext uri="{FF2B5EF4-FFF2-40B4-BE49-F238E27FC236}">
                <a16:creationId xmlns:a16="http://schemas.microsoft.com/office/drawing/2014/main" id="{796695A6-4871-1F43-82AA-83873ED379CA}"/>
              </a:ext>
            </a:extLst>
          </p:cNvPr>
          <p:cNvSpPr>
            <a:spLocks noGrp="1"/>
          </p:cNvSpPr>
          <p:nvPr>
            <p:ph idx="1"/>
          </p:nvPr>
        </p:nvSpPr>
        <p:spPr/>
        <p:txBody>
          <a:bodyPr/>
          <a:lstStyle/>
          <a:p>
            <a:endParaRPr lang="en-US" dirty="0"/>
          </a:p>
          <a:p>
            <a:endParaRPr lang="en-US" dirty="0"/>
          </a:p>
        </p:txBody>
      </p:sp>
      <p:sp>
        <p:nvSpPr>
          <p:cNvPr id="6" name="Content Placeholder 2">
            <a:extLst>
              <a:ext uri="{FF2B5EF4-FFF2-40B4-BE49-F238E27FC236}">
                <a16:creationId xmlns:a16="http://schemas.microsoft.com/office/drawing/2014/main" id="{0F44F917-77AA-7048-8FBF-19C71B23C3DB}"/>
              </a:ext>
            </a:extLst>
          </p:cNvPr>
          <p:cNvSpPr txBox="1">
            <a:spLocks/>
          </p:cNvSpPr>
          <p:nvPr/>
        </p:nvSpPr>
        <p:spPr>
          <a:xfrm>
            <a:off x="315264" y="1825625"/>
            <a:ext cx="692604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OS garbage collection makes it hard to run an app for long periods</a:t>
            </a:r>
          </a:p>
          <a:p>
            <a:r>
              <a:rPr lang="en-US" dirty="0"/>
              <a:t>Tricks to keep a loose association app alive:</a:t>
            </a:r>
          </a:p>
          <a:p>
            <a:pPr lvl="1"/>
            <a:r>
              <a:rPr lang="en-US" dirty="0"/>
              <a:t>Force the UI open on the screen</a:t>
            </a:r>
          </a:p>
          <a:p>
            <a:pPr lvl="1"/>
            <a:r>
              <a:rPr lang="en-US" dirty="0"/>
              <a:t>Generate notifications</a:t>
            </a:r>
          </a:p>
          <a:p>
            <a:pPr lvl="1"/>
            <a:r>
              <a:rPr lang="en-US" dirty="0"/>
              <a:t>Catch crashes and reboots to restart app </a:t>
            </a:r>
          </a:p>
          <a:p>
            <a:pPr lvl="1"/>
            <a:r>
              <a:rPr lang="en-US" dirty="0"/>
              <a:t>Close modal windows</a:t>
            </a:r>
          </a:p>
          <a:p>
            <a:pPr lvl="1"/>
            <a:r>
              <a:rPr lang="en-US" dirty="0"/>
              <a:t>Multiple watchdog processes</a:t>
            </a:r>
          </a:p>
          <a:p>
            <a:pPr lvl="1"/>
            <a:r>
              <a:rPr lang="en-US" dirty="0"/>
              <a:t>Overwrite the charging image to auto start the phone on charge restored </a:t>
            </a:r>
          </a:p>
          <a:p>
            <a:endParaRPr lang="en-US" dirty="0"/>
          </a:p>
          <a:p>
            <a:endParaRPr lang="en-US" dirty="0"/>
          </a:p>
        </p:txBody>
      </p:sp>
      <p:pic>
        <p:nvPicPr>
          <p:cNvPr id="8" name="Picture 7">
            <a:extLst>
              <a:ext uri="{FF2B5EF4-FFF2-40B4-BE49-F238E27FC236}">
                <a16:creationId xmlns:a16="http://schemas.microsoft.com/office/drawing/2014/main" id="{42FE91FC-D9A4-5D46-B38F-3BBD09F87E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80329" y="2826072"/>
            <a:ext cx="2106833" cy="3063881"/>
          </a:xfrm>
          <a:prstGeom prst="rect">
            <a:avLst/>
          </a:prstGeom>
        </p:spPr>
      </p:pic>
      <p:sp>
        <p:nvSpPr>
          <p:cNvPr id="10" name="TextBox 9">
            <a:extLst>
              <a:ext uri="{FF2B5EF4-FFF2-40B4-BE49-F238E27FC236}">
                <a16:creationId xmlns:a16="http://schemas.microsoft.com/office/drawing/2014/main" id="{C5883496-FCC5-7240-A24C-C0035E50C0CF}"/>
              </a:ext>
            </a:extLst>
          </p:cNvPr>
          <p:cNvSpPr txBox="1"/>
          <p:nvPr/>
        </p:nvSpPr>
        <p:spPr>
          <a:xfrm>
            <a:off x="7529136" y="6028452"/>
            <a:ext cx="4605825" cy="400110"/>
          </a:xfrm>
          <a:prstGeom prst="rect">
            <a:avLst/>
          </a:prstGeom>
          <a:noFill/>
        </p:spPr>
        <p:txBody>
          <a:bodyPr wrap="square" rtlCol="0">
            <a:spAutoFit/>
          </a:bodyPr>
          <a:lstStyle/>
          <a:p>
            <a:r>
              <a:rPr lang="en-US" sz="1000" dirty="0"/>
              <a:t>https://</a:t>
            </a:r>
            <a:r>
              <a:rPr lang="en-US" sz="1000" dirty="0" err="1"/>
              <a:t>news.samsung.com</a:t>
            </a:r>
            <a:r>
              <a:rPr lang="en-US" sz="1000" dirty="0"/>
              <a:t>/global/this-is-an-unofficial-review-of-the-galaxy-note-4-apps-ultra-power-saving-mode-fast-charging-and-more</a:t>
            </a:r>
          </a:p>
        </p:txBody>
      </p:sp>
      <p:sp>
        <p:nvSpPr>
          <p:cNvPr id="11" name="Slide Number Placeholder 10">
            <a:extLst>
              <a:ext uri="{FF2B5EF4-FFF2-40B4-BE49-F238E27FC236}">
                <a16:creationId xmlns:a16="http://schemas.microsoft.com/office/drawing/2014/main" id="{FBAAB3D8-47D4-044B-93E7-AAFB1A929845}"/>
              </a:ext>
            </a:extLst>
          </p:cNvPr>
          <p:cNvSpPr>
            <a:spLocks noGrp="1"/>
          </p:cNvSpPr>
          <p:nvPr>
            <p:ph type="sldNum" sz="quarter" idx="12"/>
          </p:nvPr>
        </p:nvSpPr>
        <p:spPr/>
        <p:txBody>
          <a:bodyPr/>
          <a:lstStyle/>
          <a:p>
            <a:fld id="{A3A8CF9A-89C2-404D-8827-D018C76B10DE}" type="slidenum">
              <a:rPr lang="en-US" smtClean="0"/>
              <a:t>14</a:t>
            </a:fld>
            <a:endParaRPr lang="en-US"/>
          </a:p>
        </p:txBody>
      </p:sp>
    </p:spTree>
    <p:custDataLst>
      <p:tags r:id="rId1"/>
    </p:custDataLst>
    <p:extLst>
      <p:ext uri="{BB962C8B-B14F-4D97-AF65-F5344CB8AC3E}">
        <p14:creationId xmlns:p14="http://schemas.microsoft.com/office/powerpoint/2010/main" val="1358710586"/>
      </p:ext>
    </p:extLst>
  </p:cSld>
  <p:clrMapOvr>
    <a:masterClrMapping/>
  </p:clrMapOvr>
  <mc:AlternateContent xmlns:mc="http://schemas.openxmlformats.org/markup-compatibility/2006" xmlns:p14="http://schemas.microsoft.com/office/powerpoint/2010/main">
    <mc:Choice Requires="p14">
      <p:transition spd="slow" p14:dur="2000" advTm="155219"/>
    </mc:Choice>
    <mc:Fallback xmlns="">
      <p:transition spd="slow" advTm="1552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2AF2-A554-6A4E-BA28-FEA7D3CF152C}"/>
              </a:ext>
            </a:extLst>
          </p:cNvPr>
          <p:cNvSpPr>
            <a:spLocks noGrp="1"/>
          </p:cNvSpPr>
          <p:nvPr>
            <p:ph type="title"/>
          </p:nvPr>
        </p:nvSpPr>
        <p:spPr>
          <a:xfrm>
            <a:off x="467834" y="365125"/>
            <a:ext cx="11425342" cy="1325563"/>
          </a:xfrm>
        </p:spPr>
        <p:txBody>
          <a:bodyPr>
            <a:normAutofit/>
          </a:bodyPr>
          <a:lstStyle/>
          <a:p>
            <a:r>
              <a:rPr lang="en-US" dirty="0"/>
              <a:t>And still… the system drastically underperformed</a:t>
            </a:r>
          </a:p>
        </p:txBody>
      </p:sp>
      <p:sp>
        <p:nvSpPr>
          <p:cNvPr id="7" name="Slide Number Placeholder 6">
            <a:extLst>
              <a:ext uri="{FF2B5EF4-FFF2-40B4-BE49-F238E27FC236}">
                <a16:creationId xmlns:a16="http://schemas.microsoft.com/office/drawing/2014/main" id="{4CD041B9-C035-6E49-8898-2466DB552292}"/>
              </a:ext>
            </a:extLst>
          </p:cNvPr>
          <p:cNvSpPr>
            <a:spLocks noGrp="1"/>
          </p:cNvSpPr>
          <p:nvPr>
            <p:ph type="sldNum" sz="quarter" idx="12"/>
          </p:nvPr>
        </p:nvSpPr>
        <p:spPr/>
        <p:txBody>
          <a:bodyPr/>
          <a:lstStyle/>
          <a:p>
            <a:fld id="{A3A8CF9A-89C2-404D-8827-D018C76B10DE}" type="slidenum">
              <a:rPr lang="en-US" smtClean="0"/>
              <a:t>15</a:t>
            </a:fld>
            <a:endParaRPr lang="en-US"/>
          </a:p>
        </p:txBody>
      </p:sp>
      <p:sp>
        <p:nvSpPr>
          <p:cNvPr id="8" name="TextBox 7">
            <a:extLst>
              <a:ext uri="{FF2B5EF4-FFF2-40B4-BE49-F238E27FC236}">
                <a16:creationId xmlns:a16="http://schemas.microsoft.com/office/drawing/2014/main" id="{1A33C583-4217-DA4D-833B-2CBED3B5EB89}"/>
              </a:ext>
            </a:extLst>
          </p:cNvPr>
          <p:cNvSpPr txBox="1"/>
          <p:nvPr/>
        </p:nvSpPr>
        <p:spPr>
          <a:xfrm>
            <a:off x="2346840" y="6093353"/>
            <a:ext cx="7930120" cy="369332"/>
          </a:xfrm>
          <a:prstGeom prst="rect">
            <a:avLst/>
          </a:prstGeom>
          <a:noFill/>
        </p:spPr>
        <p:txBody>
          <a:bodyPr wrap="none" rtlCol="0">
            <a:spAutoFit/>
          </a:bodyPr>
          <a:lstStyle/>
          <a:p>
            <a:r>
              <a:rPr lang="en-US" dirty="0"/>
              <a:t>1 Hz data </a:t>
            </a:r>
            <a:r>
              <a:rPr lang="en-US" i="1" dirty="0"/>
              <a:t>x</a:t>
            </a:r>
            <a:r>
              <a:rPr lang="en-US" dirty="0"/>
              <a:t> number of seconds in day </a:t>
            </a:r>
            <a:r>
              <a:rPr lang="en-US" i="1" dirty="0"/>
              <a:t>x </a:t>
            </a:r>
            <a:r>
              <a:rPr lang="en-US" dirty="0"/>
              <a:t>number of phones reporting at all that day</a:t>
            </a:r>
          </a:p>
        </p:txBody>
      </p:sp>
      <p:pic>
        <p:nvPicPr>
          <p:cNvPr id="22" name="Picture 21">
            <a:extLst>
              <a:ext uri="{FF2B5EF4-FFF2-40B4-BE49-F238E27FC236}">
                <a16:creationId xmlns:a16="http://schemas.microsoft.com/office/drawing/2014/main" id="{D8F8C808-D5B5-AF4D-83F9-E047BC2E351D}"/>
              </a:ext>
            </a:extLst>
          </p:cNvPr>
          <p:cNvPicPr>
            <a:picLocks noChangeAspect="1"/>
          </p:cNvPicPr>
          <p:nvPr/>
        </p:nvPicPr>
        <p:blipFill>
          <a:blip r:embed="rId3"/>
          <a:stretch>
            <a:fillRect/>
          </a:stretch>
        </p:blipFill>
        <p:spPr>
          <a:xfrm>
            <a:off x="2241355" y="1712940"/>
            <a:ext cx="8141089" cy="4380413"/>
          </a:xfrm>
          <a:prstGeom prst="rect">
            <a:avLst/>
          </a:prstGeom>
        </p:spPr>
      </p:pic>
      <p:pic>
        <p:nvPicPr>
          <p:cNvPr id="28" name="Picture 27">
            <a:extLst>
              <a:ext uri="{FF2B5EF4-FFF2-40B4-BE49-F238E27FC236}">
                <a16:creationId xmlns:a16="http://schemas.microsoft.com/office/drawing/2014/main" id="{49A7F402-A967-3845-9D7D-1951B309E732}"/>
              </a:ext>
            </a:extLst>
          </p:cNvPr>
          <p:cNvPicPr>
            <a:picLocks noChangeAspect="1"/>
          </p:cNvPicPr>
          <p:nvPr/>
        </p:nvPicPr>
        <p:blipFill>
          <a:blip r:embed="rId4">
            <a:alphaModFix/>
          </a:blip>
          <a:stretch>
            <a:fillRect/>
          </a:stretch>
        </p:blipFill>
        <p:spPr>
          <a:xfrm>
            <a:off x="2232838" y="1637414"/>
            <a:ext cx="8144540" cy="4508205"/>
          </a:xfrm>
          <a:prstGeom prst="rect">
            <a:avLst/>
          </a:prstGeom>
        </p:spPr>
      </p:pic>
    </p:spTree>
    <p:extLst>
      <p:ext uri="{BB962C8B-B14F-4D97-AF65-F5344CB8AC3E}">
        <p14:creationId xmlns:p14="http://schemas.microsoft.com/office/powerpoint/2010/main" val="877492148"/>
      </p:ext>
    </p:extLst>
  </p:cSld>
  <p:clrMapOvr>
    <a:masterClrMapping/>
  </p:clrMapOvr>
  <mc:AlternateContent xmlns:mc="http://schemas.openxmlformats.org/markup-compatibility/2006" xmlns:p14="http://schemas.microsoft.com/office/powerpoint/2010/main">
    <mc:Choice Requires="p14">
      <p:transition spd="slow" p14:dur="2000" advTm="62072"/>
    </mc:Choice>
    <mc:Fallback xmlns="">
      <p:transition spd="slow" advTm="6207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2AF2-A554-6A4E-BA28-FEA7D3CF152C}"/>
              </a:ext>
            </a:extLst>
          </p:cNvPr>
          <p:cNvSpPr>
            <a:spLocks noGrp="1"/>
          </p:cNvSpPr>
          <p:nvPr>
            <p:ph type="title"/>
          </p:nvPr>
        </p:nvSpPr>
        <p:spPr>
          <a:xfrm>
            <a:off x="255494" y="223064"/>
            <a:ext cx="11637681" cy="1325563"/>
          </a:xfrm>
        </p:spPr>
        <p:txBody>
          <a:bodyPr>
            <a:normAutofit/>
          </a:bodyPr>
          <a:lstStyle/>
          <a:p>
            <a:r>
              <a:rPr lang="en-US" dirty="0"/>
              <a:t>Over long timespans phone build up residue that humans need to clear out.</a:t>
            </a:r>
          </a:p>
        </p:txBody>
      </p:sp>
      <p:sp>
        <p:nvSpPr>
          <p:cNvPr id="7" name="Slide Number Placeholder 6">
            <a:extLst>
              <a:ext uri="{FF2B5EF4-FFF2-40B4-BE49-F238E27FC236}">
                <a16:creationId xmlns:a16="http://schemas.microsoft.com/office/drawing/2014/main" id="{4CD041B9-C035-6E49-8898-2466DB552292}"/>
              </a:ext>
            </a:extLst>
          </p:cNvPr>
          <p:cNvSpPr>
            <a:spLocks noGrp="1"/>
          </p:cNvSpPr>
          <p:nvPr>
            <p:ph type="sldNum" sz="quarter" idx="12"/>
          </p:nvPr>
        </p:nvSpPr>
        <p:spPr/>
        <p:txBody>
          <a:bodyPr/>
          <a:lstStyle/>
          <a:p>
            <a:fld id="{A3A8CF9A-89C2-404D-8827-D018C76B10DE}" type="slidenum">
              <a:rPr lang="en-US" smtClean="0"/>
              <a:t>16</a:t>
            </a:fld>
            <a:endParaRPr lang="en-US"/>
          </a:p>
        </p:txBody>
      </p:sp>
      <p:sp>
        <p:nvSpPr>
          <p:cNvPr id="8" name="TextBox 7">
            <a:extLst>
              <a:ext uri="{FF2B5EF4-FFF2-40B4-BE49-F238E27FC236}">
                <a16:creationId xmlns:a16="http://schemas.microsoft.com/office/drawing/2014/main" id="{1A33C583-4217-DA4D-833B-2CBED3B5EB89}"/>
              </a:ext>
            </a:extLst>
          </p:cNvPr>
          <p:cNvSpPr txBox="1"/>
          <p:nvPr/>
        </p:nvSpPr>
        <p:spPr>
          <a:xfrm>
            <a:off x="2346840" y="6093353"/>
            <a:ext cx="7930120" cy="369332"/>
          </a:xfrm>
          <a:prstGeom prst="rect">
            <a:avLst/>
          </a:prstGeom>
          <a:noFill/>
        </p:spPr>
        <p:txBody>
          <a:bodyPr wrap="none" rtlCol="0">
            <a:spAutoFit/>
          </a:bodyPr>
          <a:lstStyle/>
          <a:p>
            <a:r>
              <a:rPr lang="en-US" dirty="0"/>
              <a:t>1 Hz data </a:t>
            </a:r>
            <a:r>
              <a:rPr lang="en-US" i="1" dirty="0"/>
              <a:t>x</a:t>
            </a:r>
            <a:r>
              <a:rPr lang="en-US" dirty="0"/>
              <a:t> number of seconds in day </a:t>
            </a:r>
            <a:r>
              <a:rPr lang="en-US" i="1" dirty="0"/>
              <a:t>x </a:t>
            </a:r>
            <a:r>
              <a:rPr lang="en-US" dirty="0"/>
              <a:t>number of phones reporting at all that day</a:t>
            </a:r>
          </a:p>
        </p:txBody>
      </p:sp>
      <p:pic>
        <p:nvPicPr>
          <p:cNvPr id="22" name="Picture 21">
            <a:extLst>
              <a:ext uri="{FF2B5EF4-FFF2-40B4-BE49-F238E27FC236}">
                <a16:creationId xmlns:a16="http://schemas.microsoft.com/office/drawing/2014/main" id="{D8F8C808-D5B5-AF4D-83F9-E047BC2E351D}"/>
              </a:ext>
            </a:extLst>
          </p:cNvPr>
          <p:cNvPicPr>
            <a:picLocks noChangeAspect="1"/>
          </p:cNvPicPr>
          <p:nvPr/>
        </p:nvPicPr>
        <p:blipFill>
          <a:blip r:embed="rId3"/>
          <a:stretch>
            <a:fillRect/>
          </a:stretch>
        </p:blipFill>
        <p:spPr>
          <a:xfrm>
            <a:off x="2241355" y="1712940"/>
            <a:ext cx="8141089" cy="4380413"/>
          </a:xfrm>
          <a:prstGeom prst="rect">
            <a:avLst/>
          </a:prstGeom>
        </p:spPr>
      </p:pic>
      <p:pic>
        <p:nvPicPr>
          <p:cNvPr id="28" name="Picture 27">
            <a:extLst>
              <a:ext uri="{FF2B5EF4-FFF2-40B4-BE49-F238E27FC236}">
                <a16:creationId xmlns:a16="http://schemas.microsoft.com/office/drawing/2014/main" id="{49A7F402-A967-3845-9D7D-1951B309E732}"/>
              </a:ext>
            </a:extLst>
          </p:cNvPr>
          <p:cNvPicPr>
            <a:picLocks noChangeAspect="1"/>
          </p:cNvPicPr>
          <p:nvPr/>
        </p:nvPicPr>
        <p:blipFill>
          <a:blip r:embed="rId4">
            <a:alphaModFix/>
          </a:blip>
          <a:stretch>
            <a:fillRect/>
          </a:stretch>
        </p:blipFill>
        <p:spPr>
          <a:xfrm>
            <a:off x="2232838" y="1637414"/>
            <a:ext cx="8144540" cy="4508205"/>
          </a:xfrm>
          <a:prstGeom prst="rect">
            <a:avLst/>
          </a:prstGeom>
        </p:spPr>
      </p:pic>
      <p:pic>
        <p:nvPicPr>
          <p:cNvPr id="30" name="Picture 29">
            <a:extLst>
              <a:ext uri="{FF2B5EF4-FFF2-40B4-BE49-F238E27FC236}">
                <a16:creationId xmlns:a16="http://schemas.microsoft.com/office/drawing/2014/main" id="{4F8B701F-903A-6046-8F06-87A5A493EE7C}"/>
              </a:ext>
            </a:extLst>
          </p:cNvPr>
          <p:cNvPicPr>
            <a:picLocks noChangeAspect="1"/>
          </p:cNvPicPr>
          <p:nvPr/>
        </p:nvPicPr>
        <p:blipFill>
          <a:blip r:embed="rId5">
            <a:alphaModFix/>
          </a:blip>
          <a:stretch>
            <a:fillRect/>
          </a:stretch>
        </p:blipFill>
        <p:spPr>
          <a:xfrm>
            <a:off x="2232836" y="1637415"/>
            <a:ext cx="8165805" cy="4508204"/>
          </a:xfrm>
          <a:prstGeom prst="rect">
            <a:avLst/>
          </a:prstGeom>
        </p:spPr>
      </p:pic>
    </p:spTree>
    <p:extLst>
      <p:ext uri="{BB962C8B-B14F-4D97-AF65-F5344CB8AC3E}">
        <p14:creationId xmlns:p14="http://schemas.microsoft.com/office/powerpoint/2010/main" val="2446523894"/>
      </p:ext>
    </p:extLst>
  </p:cSld>
  <p:clrMapOvr>
    <a:masterClrMapping/>
  </p:clrMapOvr>
  <mc:AlternateContent xmlns:mc="http://schemas.openxmlformats.org/markup-compatibility/2006" xmlns:p14="http://schemas.microsoft.com/office/powerpoint/2010/main">
    <mc:Choice Requires="p14">
      <p:transition spd="slow" p14:dur="2000" advTm="24538"/>
    </mc:Choice>
    <mc:Fallback xmlns="">
      <p:transition spd="slow" advTm="2453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10CA32A1-FE46-4D4F-9EB3-DC76FAF8E276}"/>
              </a:ext>
            </a:extLst>
          </p:cNvPr>
          <p:cNvSpPr txBox="1">
            <a:spLocks/>
          </p:cNvSpPr>
          <p:nvPr/>
        </p:nvSpPr>
        <p:spPr>
          <a:xfrm>
            <a:off x="838200" y="1825625"/>
            <a:ext cx="1008449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Smartphones enable </a:t>
            </a:r>
            <a:r>
              <a:rPr lang="en-US" dirty="0">
                <a:solidFill>
                  <a:srgbClr val="FF0000"/>
                </a:solidFill>
              </a:rPr>
              <a:t>unattended long-running </a:t>
            </a:r>
            <a:r>
              <a:rPr lang="en-US" dirty="0"/>
              <a:t>networked sensing applications through their rich supporting environments, wireless peripheral connectivity, and physical reliability.</a:t>
            </a:r>
          </a:p>
        </p:txBody>
      </p:sp>
      <p:sp>
        <p:nvSpPr>
          <p:cNvPr id="3" name="Slide Number Placeholder 2">
            <a:extLst>
              <a:ext uri="{FF2B5EF4-FFF2-40B4-BE49-F238E27FC236}">
                <a16:creationId xmlns:a16="http://schemas.microsoft.com/office/drawing/2014/main" id="{7A2B609E-04DC-E343-A8D1-1D53CCF1F271}"/>
              </a:ext>
            </a:extLst>
          </p:cNvPr>
          <p:cNvSpPr>
            <a:spLocks noGrp="1"/>
          </p:cNvSpPr>
          <p:nvPr>
            <p:ph type="sldNum" sz="quarter" idx="12"/>
          </p:nvPr>
        </p:nvSpPr>
        <p:spPr/>
        <p:txBody>
          <a:bodyPr/>
          <a:lstStyle/>
          <a:p>
            <a:fld id="{A3A8CF9A-89C2-404D-8827-D018C76B10DE}" type="slidenum">
              <a:rPr lang="en-US" smtClean="0"/>
              <a:t>17</a:t>
            </a:fld>
            <a:endParaRPr lang="en-US"/>
          </a:p>
        </p:txBody>
      </p:sp>
    </p:spTree>
    <p:extLst>
      <p:ext uri="{BB962C8B-B14F-4D97-AF65-F5344CB8AC3E}">
        <p14:creationId xmlns:p14="http://schemas.microsoft.com/office/powerpoint/2010/main" val="2138824429"/>
      </p:ext>
    </p:extLst>
  </p:cSld>
  <p:clrMapOvr>
    <a:masterClrMapping/>
  </p:clrMapOvr>
  <mc:AlternateContent xmlns:mc="http://schemas.openxmlformats.org/markup-compatibility/2006" xmlns:p14="http://schemas.microsoft.com/office/powerpoint/2010/main">
    <mc:Choice Requires="p14">
      <p:transition spd="slow" p14:dur="2000" advTm="5764"/>
    </mc:Choice>
    <mc:Fallback xmlns="">
      <p:transition spd="slow" advTm="576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10CA32A1-FE46-4D4F-9EB3-DC76FAF8E276}"/>
              </a:ext>
            </a:extLst>
          </p:cNvPr>
          <p:cNvSpPr txBox="1">
            <a:spLocks/>
          </p:cNvSpPr>
          <p:nvPr/>
        </p:nvSpPr>
        <p:spPr>
          <a:xfrm>
            <a:off x="838200" y="1825625"/>
            <a:ext cx="1008449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rgbClr val="FF0000"/>
                </a:solidFill>
              </a:rPr>
              <a:t> </a:t>
            </a:r>
            <a:r>
              <a:rPr lang="en-US" dirty="0"/>
              <a:t>networked sensing applications through their rich supporting environments, wireless peripheral connectivity, and physical reliability.</a:t>
            </a:r>
          </a:p>
        </p:txBody>
      </p:sp>
      <p:sp>
        <p:nvSpPr>
          <p:cNvPr id="3" name="Slide Number Placeholder 2">
            <a:extLst>
              <a:ext uri="{FF2B5EF4-FFF2-40B4-BE49-F238E27FC236}">
                <a16:creationId xmlns:a16="http://schemas.microsoft.com/office/drawing/2014/main" id="{7A2B609E-04DC-E343-A8D1-1D53CCF1F271}"/>
              </a:ext>
            </a:extLst>
          </p:cNvPr>
          <p:cNvSpPr>
            <a:spLocks noGrp="1"/>
          </p:cNvSpPr>
          <p:nvPr>
            <p:ph type="sldNum" sz="quarter" idx="12"/>
          </p:nvPr>
        </p:nvSpPr>
        <p:spPr/>
        <p:txBody>
          <a:bodyPr/>
          <a:lstStyle/>
          <a:p>
            <a:fld id="{A3A8CF9A-89C2-404D-8827-D018C76B10DE}" type="slidenum">
              <a:rPr lang="en-US" smtClean="0"/>
              <a:t>18</a:t>
            </a:fld>
            <a:endParaRPr lang="en-US"/>
          </a:p>
        </p:txBody>
      </p:sp>
    </p:spTree>
    <p:extLst>
      <p:ext uri="{BB962C8B-B14F-4D97-AF65-F5344CB8AC3E}">
        <p14:creationId xmlns:p14="http://schemas.microsoft.com/office/powerpoint/2010/main" val="966402735"/>
      </p:ext>
    </p:extLst>
  </p:cSld>
  <p:clrMapOvr>
    <a:masterClrMapping/>
  </p:clrMapOvr>
  <mc:AlternateContent xmlns:mc="http://schemas.openxmlformats.org/markup-compatibility/2006" xmlns:p14="http://schemas.microsoft.com/office/powerpoint/2010/main">
    <mc:Choice Requires="p14">
      <p:transition spd="slow" p14:dur="2000" advTm="2240"/>
    </mc:Choice>
    <mc:Fallback xmlns="">
      <p:transition spd="slow" advTm="224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dirty="0">
                <a:solidFill>
                  <a:srgbClr val="FF0000"/>
                </a:solidFill>
              </a:rPr>
              <a:t>networked sensing applications </a:t>
            </a:r>
            <a:r>
              <a:rPr lang="en-US" dirty="0"/>
              <a:t>through their rich supporting environments, wireless peripheral connectivity, and physical reliability.</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19</a:t>
            </a:fld>
            <a:endParaRPr lang="en-US"/>
          </a:p>
        </p:txBody>
      </p:sp>
    </p:spTree>
    <p:extLst>
      <p:ext uri="{BB962C8B-B14F-4D97-AF65-F5344CB8AC3E}">
        <p14:creationId xmlns:p14="http://schemas.microsoft.com/office/powerpoint/2010/main" val="2918707675"/>
      </p:ext>
    </p:extLst>
  </p:cSld>
  <p:clrMapOvr>
    <a:masterClrMapping/>
  </p:clrMapOvr>
  <mc:AlternateContent xmlns:mc="http://schemas.openxmlformats.org/markup-compatibility/2006" xmlns:p14="http://schemas.microsoft.com/office/powerpoint/2010/main">
    <mc:Choice Requires="p14">
      <p:transition spd="slow" p14:dur="2000" advTm="2615"/>
    </mc:Choice>
    <mc:Fallback xmlns="">
      <p:transition spd="slow" advTm="261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28037-698D-3B45-B9EB-25154C53745B}"/>
              </a:ext>
            </a:extLst>
          </p:cNvPr>
          <p:cNvSpPr>
            <a:spLocks noGrp="1"/>
          </p:cNvSpPr>
          <p:nvPr>
            <p:ph type="title"/>
          </p:nvPr>
        </p:nvSpPr>
        <p:spPr>
          <a:xfrm>
            <a:off x="362721" y="33372"/>
            <a:ext cx="11353800" cy="1325563"/>
          </a:xfrm>
        </p:spPr>
        <p:txBody>
          <a:bodyPr/>
          <a:lstStyle/>
          <a:p>
            <a:r>
              <a:rPr lang="en-US" dirty="0"/>
              <a:t>Application: Sensing AC grid reliability in Zanzibar</a:t>
            </a:r>
          </a:p>
        </p:txBody>
      </p:sp>
      <p:sp>
        <p:nvSpPr>
          <p:cNvPr id="10" name="Slide Number Placeholder 9">
            <a:extLst>
              <a:ext uri="{FF2B5EF4-FFF2-40B4-BE49-F238E27FC236}">
                <a16:creationId xmlns:a16="http://schemas.microsoft.com/office/drawing/2014/main" id="{5783456D-2886-F044-9139-DA6EB75BD708}"/>
              </a:ext>
            </a:extLst>
          </p:cNvPr>
          <p:cNvSpPr>
            <a:spLocks noGrp="1"/>
          </p:cNvSpPr>
          <p:nvPr>
            <p:ph type="sldNum" sz="quarter" idx="12"/>
          </p:nvPr>
        </p:nvSpPr>
        <p:spPr/>
        <p:txBody>
          <a:bodyPr/>
          <a:lstStyle/>
          <a:p>
            <a:fld id="{A3A8CF9A-89C2-404D-8827-D018C76B10DE}" type="slidenum">
              <a:rPr lang="en-US" smtClean="0"/>
              <a:t>2</a:t>
            </a:fld>
            <a:endParaRPr lang="en-US"/>
          </a:p>
        </p:txBody>
      </p:sp>
      <p:sp>
        <p:nvSpPr>
          <p:cNvPr id="5" name="TextBox 4">
            <a:extLst>
              <a:ext uri="{FF2B5EF4-FFF2-40B4-BE49-F238E27FC236}">
                <a16:creationId xmlns:a16="http://schemas.microsoft.com/office/drawing/2014/main" id="{01D8EEE2-676D-A741-835A-A4C17EEBC4CF}"/>
              </a:ext>
            </a:extLst>
          </p:cNvPr>
          <p:cNvSpPr txBox="1"/>
          <p:nvPr/>
        </p:nvSpPr>
        <p:spPr>
          <a:xfrm>
            <a:off x="3381476" y="5999143"/>
            <a:ext cx="5349541" cy="369332"/>
          </a:xfrm>
          <a:prstGeom prst="rect">
            <a:avLst/>
          </a:prstGeom>
          <a:noFill/>
        </p:spPr>
        <p:txBody>
          <a:bodyPr wrap="none" rtlCol="0">
            <a:spAutoFit/>
          </a:bodyPr>
          <a:lstStyle/>
          <a:p>
            <a:r>
              <a:rPr lang="en-US" dirty="0" err="1"/>
              <a:t>Michamvi</a:t>
            </a:r>
            <a:r>
              <a:rPr lang="en-US" dirty="0"/>
              <a:t>, one of our two deployment sites in Zanzibar </a:t>
            </a:r>
          </a:p>
        </p:txBody>
      </p:sp>
      <p:sp>
        <p:nvSpPr>
          <p:cNvPr id="6" name="TextBox 5">
            <a:extLst>
              <a:ext uri="{FF2B5EF4-FFF2-40B4-BE49-F238E27FC236}">
                <a16:creationId xmlns:a16="http://schemas.microsoft.com/office/drawing/2014/main" id="{387EC708-0779-FD4B-8416-E5D6B04D5169}"/>
              </a:ext>
            </a:extLst>
          </p:cNvPr>
          <p:cNvSpPr txBox="1"/>
          <p:nvPr/>
        </p:nvSpPr>
        <p:spPr>
          <a:xfrm>
            <a:off x="5039309" y="6519901"/>
            <a:ext cx="2095702" cy="307777"/>
          </a:xfrm>
          <a:prstGeom prst="rect">
            <a:avLst/>
          </a:prstGeom>
          <a:noFill/>
        </p:spPr>
        <p:txBody>
          <a:bodyPr wrap="none" rtlCol="0">
            <a:spAutoFit/>
          </a:bodyPr>
          <a:lstStyle/>
          <a:p>
            <a:r>
              <a:rPr lang="en-US" sz="1400" dirty="0"/>
              <a:t>Photo by Veronica Jacome</a:t>
            </a:r>
          </a:p>
        </p:txBody>
      </p:sp>
      <p:pic>
        <p:nvPicPr>
          <p:cNvPr id="3" name="Picture 2" descr="Screen Shot 2018-10-29 at 12.18.0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6324" y="1358935"/>
            <a:ext cx="8343152" cy="4646819"/>
          </a:xfrm>
          <a:prstGeom prst="rect">
            <a:avLst/>
          </a:prstGeom>
        </p:spPr>
      </p:pic>
    </p:spTree>
    <p:extLst>
      <p:ext uri="{BB962C8B-B14F-4D97-AF65-F5344CB8AC3E}">
        <p14:creationId xmlns:p14="http://schemas.microsoft.com/office/powerpoint/2010/main" val="3372293691"/>
      </p:ext>
    </p:extLst>
  </p:cSld>
  <p:clrMapOvr>
    <a:masterClrMapping/>
  </p:clrMapOvr>
  <mc:AlternateContent xmlns:mc="http://schemas.openxmlformats.org/markup-compatibility/2006" xmlns:p14="http://schemas.microsoft.com/office/powerpoint/2010/main">
    <mc:Choice Requires="p14">
      <p:transition spd="slow" p14:dur="2000" advTm="42167"/>
    </mc:Choice>
    <mc:Fallback xmlns="">
      <p:transition spd="slow" advTm="4216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65" y="141010"/>
            <a:ext cx="11577910" cy="1325563"/>
          </a:xfrm>
        </p:spPr>
        <p:txBody>
          <a:bodyPr/>
          <a:lstStyle/>
          <a:p>
            <a:r>
              <a:rPr lang="en-US" dirty="0"/>
              <a:t>Keeping multiple phones connected remotely was difficult</a:t>
            </a:r>
          </a:p>
        </p:txBody>
      </p:sp>
      <p:sp>
        <p:nvSpPr>
          <p:cNvPr id="4" name="Slide Number Placeholder 3"/>
          <p:cNvSpPr>
            <a:spLocks noGrp="1"/>
          </p:cNvSpPr>
          <p:nvPr>
            <p:ph type="sldNum" sz="quarter" idx="12"/>
          </p:nvPr>
        </p:nvSpPr>
        <p:spPr/>
        <p:txBody>
          <a:bodyPr/>
          <a:lstStyle/>
          <a:p>
            <a:fld id="{A3A8CF9A-89C2-404D-8827-D018C76B10DE}" type="slidenum">
              <a:rPr lang="en-US" smtClean="0"/>
              <a:t>20</a:t>
            </a:fld>
            <a:endParaRPr lang="en-US"/>
          </a:p>
        </p:txBody>
      </p:sp>
      <p:pic>
        <p:nvPicPr>
          <p:cNvPr id="5" name="Picture 4">
            <a:extLst>
              <a:ext uri="{FF2B5EF4-FFF2-40B4-BE49-F238E27FC236}">
                <a16:creationId xmlns:a16="http://schemas.microsoft.com/office/drawing/2014/main" id="{8D11ACB7-EE1F-6547-9A55-5D74933402B3}"/>
              </a:ext>
            </a:extLst>
          </p:cNvPr>
          <p:cNvPicPr>
            <a:picLocks noChangeAspect="1"/>
          </p:cNvPicPr>
          <p:nvPr/>
        </p:nvPicPr>
        <p:blipFill>
          <a:blip r:embed="rId8"/>
          <a:stretch>
            <a:fillRect/>
          </a:stretch>
        </p:blipFill>
        <p:spPr>
          <a:xfrm>
            <a:off x="962510" y="4719774"/>
            <a:ext cx="5141710" cy="1806775"/>
          </a:xfrm>
          <a:prstGeom prst="rect">
            <a:avLst/>
          </a:prstGeom>
        </p:spPr>
      </p:pic>
      <p:sp>
        <p:nvSpPr>
          <p:cNvPr id="9" name="Content Placeholder 2">
            <a:extLst>
              <a:ext uri="{FF2B5EF4-FFF2-40B4-BE49-F238E27FC236}">
                <a16:creationId xmlns:a16="http://schemas.microsoft.com/office/drawing/2014/main" id="{2F0895A0-013C-0743-AD06-C9CFE3FB28DA}"/>
              </a:ext>
            </a:extLst>
          </p:cNvPr>
          <p:cNvSpPr txBox="1">
            <a:spLocks/>
          </p:cNvSpPr>
          <p:nvPr/>
        </p:nvSpPr>
        <p:spPr>
          <a:xfrm>
            <a:off x="315265" y="1529680"/>
            <a:ext cx="86793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SIM card data plans were non-trivial.</a:t>
            </a:r>
          </a:p>
          <a:p>
            <a:r>
              <a:rPr lang="en-US" dirty="0"/>
              <a:t>Hard to diagnose connectivity problems.</a:t>
            </a:r>
          </a:p>
          <a:p>
            <a:pPr lvl="1"/>
            <a:r>
              <a:rPr lang="en-US" dirty="0"/>
              <a:t>Adding data done via scratch-off cards</a:t>
            </a:r>
          </a:p>
          <a:p>
            <a:pPr lvl="1"/>
            <a:r>
              <a:rPr lang="en-US" dirty="0"/>
              <a:t>Data had to be topped up every 30 days in-country</a:t>
            </a:r>
          </a:p>
          <a:p>
            <a:pPr lvl="1"/>
            <a:r>
              <a:rPr lang="en-US" dirty="0"/>
              <a:t>Hard to diagnose connectivity issues</a:t>
            </a:r>
          </a:p>
          <a:p>
            <a:r>
              <a:rPr lang="en-US" dirty="0"/>
              <a:t>Fleet management is not well supported.</a:t>
            </a:r>
          </a:p>
          <a:p>
            <a:pPr marL="457200" lvl="1" indent="0">
              <a:buNone/>
            </a:pPr>
            <a:endParaRPr lang="en-US" dirty="0"/>
          </a:p>
          <a:p>
            <a:pPr marL="457200" lvl="1" indent="0">
              <a:buNone/>
            </a:pPr>
            <a:endParaRPr lang="en-US" dirty="0"/>
          </a:p>
          <a:p>
            <a:pPr marL="457200" lvl="1" indent="0">
              <a:buNone/>
            </a:pPr>
            <a:endParaRPr lang="en-US" dirty="0"/>
          </a:p>
        </p:txBody>
      </p:sp>
      <p:pic>
        <p:nvPicPr>
          <p:cNvPr id="10" name="v2">
            <a:hlinkClick r:id="" action="ppaction://media"/>
            <a:extLst>
              <a:ext uri="{FF2B5EF4-FFF2-40B4-BE49-F238E27FC236}">
                <a16:creationId xmlns:a16="http://schemas.microsoft.com/office/drawing/2014/main" id="{BED8A80D-9631-E540-918F-2B6D989D9C2F}"/>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7816862" y="1167222"/>
            <a:ext cx="2622910" cy="4697749"/>
          </a:xfrm>
          <a:prstGeom prst="rect">
            <a:avLst/>
          </a:prstGeom>
        </p:spPr>
      </p:pic>
      <p:pic>
        <p:nvPicPr>
          <p:cNvPr id="11" name="error2">
            <a:hlinkClick r:id="" action="ppaction://media"/>
            <a:extLst>
              <a:ext uri="{FF2B5EF4-FFF2-40B4-BE49-F238E27FC236}">
                <a16:creationId xmlns:a16="http://schemas.microsoft.com/office/drawing/2014/main" id="{4B819F26-A129-B341-B39B-9E44501BD3BA}"/>
              </a:ext>
            </a:extLst>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7776278" y="1110581"/>
            <a:ext cx="2663494" cy="4770437"/>
          </a:xfrm>
          <a:prstGeom prst="rect">
            <a:avLst/>
          </a:prstGeom>
        </p:spPr>
      </p:pic>
      <p:sp>
        <p:nvSpPr>
          <p:cNvPr id="12" name="TextBox 11">
            <a:extLst>
              <a:ext uri="{FF2B5EF4-FFF2-40B4-BE49-F238E27FC236}">
                <a16:creationId xmlns:a16="http://schemas.microsoft.com/office/drawing/2014/main" id="{FE7C6206-A3E0-534C-8AE9-ADF86BB98CC8}"/>
              </a:ext>
            </a:extLst>
          </p:cNvPr>
          <p:cNvSpPr txBox="1"/>
          <p:nvPr/>
        </p:nvSpPr>
        <p:spPr>
          <a:xfrm>
            <a:off x="8031944" y="5944125"/>
            <a:ext cx="2236061" cy="523220"/>
          </a:xfrm>
          <a:prstGeom prst="rect">
            <a:avLst/>
          </a:prstGeom>
          <a:noFill/>
        </p:spPr>
        <p:txBody>
          <a:bodyPr wrap="none" rtlCol="0">
            <a:spAutoFit/>
          </a:bodyPr>
          <a:lstStyle/>
          <a:p>
            <a:r>
              <a:rPr lang="en-US" sz="2800" b="1" dirty="0"/>
              <a:t>Loading value</a:t>
            </a:r>
          </a:p>
        </p:txBody>
      </p:sp>
      <p:sp>
        <p:nvSpPr>
          <p:cNvPr id="13" name="TextBox 12">
            <a:extLst>
              <a:ext uri="{FF2B5EF4-FFF2-40B4-BE49-F238E27FC236}">
                <a16:creationId xmlns:a16="http://schemas.microsoft.com/office/drawing/2014/main" id="{F869E8E8-F065-F34C-A5E5-D5FEF3B9077C}"/>
              </a:ext>
            </a:extLst>
          </p:cNvPr>
          <p:cNvSpPr txBox="1"/>
          <p:nvPr/>
        </p:nvSpPr>
        <p:spPr>
          <a:xfrm>
            <a:off x="7904280" y="5954011"/>
            <a:ext cx="2491388" cy="523220"/>
          </a:xfrm>
          <a:prstGeom prst="rect">
            <a:avLst/>
          </a:prstGeom>
          <a:noFill/>
        </p:spPr>
        <p:txBody>
          <a:bodyPr wrap="none" rtlCol="0">
            <a:spAutoFit/>
          </a:bodyPr>
          <a:lstStyle/>
          <a:p>
            <a:r>
              <a:rPr lang="en-US" sz="2800" b="1" dirty="0"/>
              <a:t>Check Balance?</a:t>
            </a:r>
          </a:p>
        </p:txBody>
      </p:sp>
    </p:spTree>
    <p:custDataLst>
      <p:tags r:id="rId1"/>
    </p:custDataLst>
    <p:extLst>
      <p:ext uri="{BB962C8B-B14F-4D97-AF65-F5344CB8AC3E}">
        <p14:creationId xmlns:p14="http://schemas.microsoft.com/office/powerpoint/2010/main" val="2872094853"/>
      </p:ext>
    </p:extLst>
  </p:cSld>
  <p:clrMapOvr>
    <a:masterClrMapping/>
  </p:clrMapOvr>
  <mc:AlternateContent xmlns:mc="http://schemas.openxmlformats.org/markup-compatibility/2006" xmlns:p14="http://schemas.microsoft.com/office/powerpoint/2010/main">
    <mc:Choice Requires="p14">
      <p:transition spd="slow" p14:dur="2000" advTm="140822"/>
    </mc:Choice>
    <mc:Fallback xmlns="">
      <p:transition spd="slow" advTm="140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0403" fill="hold"/>
                                        <p:tgtEl>
                                          <p:spTgt spid="10"/>
                                        </p:tgtEl>
                                      </p:cBhvr>
                                    </p:cmd>
                                  </p:childTnLst>
                                </p:cTn>
                              </p:par>
                            </p:childTnLst>
                          </p:cTn>
                        </p:par>
                        <p:par>
                          <p:cTn id="9" fill="hold">
                            <p:stCondLst>
                              <p:cond delay="0"/>
                            </p:stCondLst>
                            <p:childTnLst>
                              <p:par>
                                <p:cTn id="10" presetID="1" presetClass="exit" presetSubtype="0" fill="hold" grpId="1" nodeType="afterEffect">
                                  <p:stCondLst>
                                    <p:cond delay="24000"/>
                                  </p:stCondLst>
                                  <p:childTnLst>
                                    <p:set>
                                      <p:cBhvr>
                                        <p:cTn id="11" dur="1" fill="hold">
                                          <p:stCondLst>
                                            <p:cond delay="0"/>
                                          </p:stCondLst>
                                        </p:cTn>
                                        <p:tgtEl>
                                          <p:spTgt spid="12"/>
                                        </p:tgtEl>
                                        <p:attrNameLst>
                                          <p:attrName>style.visibility</p:attrName>
                                        </p:attrNameLst>
                                      </p:cBhvr>
                                      <p:to>
                                        <p:strVal val="hidden"/>
                                      </p:to>
                                    </p:set>
                                  </p:childTnLst>
                                </p:cTn>
                              </p:par>
                            </p:childTnLst>
                          </p:cTn>
                        </p:par>
                        <p:par>
                          <p:cTn id="12" fill="hold">
                            <p:stCondLst>
                              <p:cond delay="24000"/>
                            </p:stCondLst>
                            <p:childTnLst>
                              <p:par>
                                <p:cTn id="13" presetID="1"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24008" fill="hold"/>
                                        <p:tgtEl>
                                          <p:spTgt spid="11"/>
                                        </p:tgtEl>
                                      </p:cBhvr>
                                    </p:cmd>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childTnLst>
        </p:cTn>
      </p:par>
    </p:tnLst>
    <p:bldLst>
      <p:bldP spid="12" grpId="0"/>
      <p:bldP spid="12" grpId="1"/>
      <p:bldP spid="13" grpId="0"/>
    </p:bldLst>
  </p:timing>
  <p:extLst>
    <p:ext uri="{E180D4A7-C9FB-4DFB-919C-405C955672EB}">
      <p14:showEvtLst xmlns:p14="http://schemas.microsoft.com/office/powerpoint/2010/main">
        <p14:playEvt time="29269" objId="10"/>
        <p14:stopEvt time="50016" objId="10"/>
        <p14:playEvt time="53269" objId="11"/>
        <p14:stopEvt time="77462" objId="11"/>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dirty="0">
                <a:solidFill>
                  <a:srgbClr val="FF0000"/>
                </a:solidFill>
              </a:rPr>
              <a:t>networked sensing applications </a:t>
            </a:r>
            <a:r>
              <a:rPr lang="en-US" dirty="0"/>
              <a:t>through their rich supporting environments, wireless peripheral connectivity, and physical reliability.</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21</a:t>
            </a:fld>
            <a:endParaRPr lang="en-US"/>
          </a:p>
        </p:txBody>
      </p:sp>
    </p:spTree>
    <p:extLst>
      <p:ext uri="{BB962C8B-B14F-4D97-AF65-F5344CB8AC3E}">
        <p14:creationId xmlns:p14="http://schemas.microsoft.com/office/powerpoint/2010/main" val="3644744336"/>
      </p:ext>
    </p:extLst>
  </p:cSld>
  <p:clrMapOvr>
    <a:masterClrMapping/>
  </p:clrMapOvr>
  <mc:AlternateContent xmlns:mc="http://schemas.openxmlformats.org/markup-compatibility/2006" xmlns:p14="http://schemas.microsoft.com/office/powerpoint/2010/main">
    <mc:Choice Requires="p14">
      <p:transition spd="slow" p14:dur="2000" advTm="5563"/>
    </mc:Choice>
    <mc:Fallback xmlns="">
      <p:transition spd="slow" advTm="556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a:t>
            </a:r>
            <a:r>
              <a:rPr lang="en-US" dirty="0">
                <a:solidFill>
                  <a:srgbClr val="FF0000"/>
                </a:solidFill>
              </a:rPr>
              <a:t> </a:t>
            </a:r>
            <a:r>
              <a:rPr lang="en-US" dirty="0"/>
              <a:t>through their rich supporting environments, wireless peripheral connectivity, and physical reliability.</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22</a:t>
            </a:fld>
            <a:endParaRPr lang="en-US"/>
          </a:p>
        </p:txBody>
      </p:sp>
    </p:spTree>
    <p:extLst>
      <p:ext uri="{BB962C8B-B14F-4D97-AF65-F5344CB8AC3E}">
        <p14:creationId xmlns:p14="http://schemas.microsoft.com/office/powerpoint/2010/main" val="3037373143"/>
      </p:ext>
    </p:extLst>
  </p:cSld>
  <p:clrMapOvr>
    <a:masterClrMapping/>
  </p:clrMapOvr>
  <mc:AlternateContent xmlns:mc="http://schemas.openxmlformats.org/markup-compatibility/2006" xmlns:p14="http://schemas.microsoft.com/office/powerpoint/2010/main">
    <mc:Choice Requires="p14">
      <p:transition spd="slow" p14:dur="2000" advTm="1341"/>
    </mc:Choice>
    <mc:Fallback xmlns="">
      <p:transition spd="slow" advTm="134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a:t>
            </a:r>
            <a:r>
              <a:rPr lang="en-US" dirty="0">
                <a:solidFill>
                  <a:srgbClr val="FF0000"/>
                </a:solidFill>
              </a:rPr>
              <a:t> </a:t>
            </a:r>
            <a:r>
              <a:rPr lang="en-US" dirty="0"/>
              <a:t>through their </a:t>
            </a:r>
            <a:r>
              <a:rPr lang="en-US" dirty="0">
                <a:solidFill>
                  <a:srgbClr val="FF0000"/>
                </a:solidFill>
              </a:rPr>
              <a:t>rich supporting environments</a:t>
            </a:r>
            <a:r>
              <a:rPr lang="en-US" dirty="0"/>
              <a:t>, wireless peripheral connectivity, and physical reliability.</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23</a:t>
            </a:fld>
            <a:endParaRPr lang="en-US"/>
          </a:p>
        </p:txBody>
      </p:sp>
    </p:spTree>
    <p:extLst>
      <p:ext uri="{BB962C8B-B14F-4D97-AF65-F5344CB8AC3E}">
        <p14:creationId xmlns:p14="http://schemas.microsoft.com/office/powerpoint/2010/main" val="1627695639"/>
      </p:ext>
    </p:extLst>
  </p:cSld>
  <p:clrMapOvr>
    <a:masterClrMapping/>
  </p:clrMapOvr>
  <mc:AlternateContent xmlns:mc="http://schemas.openxmlformats.org/markup-compatibility/2006" xmlns:p14="http://schemas.microsoft.com/office/powerpoint/2010/main">
    <mc:Choice Requires="p14">
      <p:transition spd="slow" p14:dur="2000" advTm="2551"/>
    </mc:Choice>
    <mc:Fallback xmlns="">
      <p:transition spd="slow" advTm="255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2AF2-A554-6A4E-BA28-FEA7D3CF152C}"/>
              </a:ext>
            </a:extLst>
          </p:cNvPr>
          <p:cNvSpPr>
            <a:spLocks noGrp="1"/>
          </p:cNvSpPr>
          <p:nvPr>
            <p:ph type="title"/>
          </p:nvPr>
        </p:nvSpPr>
        <p:spPr>
          <a:xfrm>
            <a:off x="315264" y="199719"/>
            <a:ext cx="11577911" cy="1325563"/>
          </a:xfrm>
        </p:spPr>
        <p:txBody>
          <a:bodyPr>
            <a:normAutofit/>
          </a:bodyPr>
          <a:lstStyle/>
          <a:p>
            <a:r>
              <a:rPr lang="en-US" dirty="0"/>
              <a:t>Android </a:t>
            </a:r>
            <a:r>
              <a:rPr lang="en-US" u="sng" dirty="0"/>
              <a:t>ecosystem</a:t>
            </a:r>
            <a:r>
              <a:rPr lang="en-US" dirty="0"/>
              <a:t> necessitates careful thinking</a:t>
            </a:r>
          </a:p>
        </p:txBody>
      </p:sp>
      <p:sp>
        <p:nvSpPr>
          <p:cNvPr id="3" name="Content Placeholder 2">
            <a:extLst>
              <a:ext uri="{FF2B5EF4-FFF2-40B4-BE49-F238E27FC236}">
                <a16:creationId xmlns:a16="http://schemas.microsoft.com/office/drawing/2014/main" id="{796695A6-4871-1F43-82AA-83873ED379CA}"/>
              </a:ext>
            </a:extLst>
          </p:cNvPr>
          <p:cNvSpPr>
            <a:spLocks noGrp="1"/>
          </p:cNvSpPr>
          <p:nvPr>
            <p:ph idx="1"/>
          </p:nvPr>
        </p:nvSpPr>
        <p:spPr/>
        <p:txBody>
          <a:bodyPr/>
          <a:lstStyle/>
          <a:p>
            <a:r>
              <a:rPr lang="en-US" dirty="0"/>
              <a:t>Not all Android is created equal</a:t>
            </a:r>
          </a:p>
          <a:p>
            <a:pPr lvl="1"/>
            <a:r>
              <a:rPr lang="en-US" dirty="0"/>
              <a:t>Ecosystem does not equally support all APIs</a:t>
            </a:r>
          </a:p>
          <a:p>
            <a:r>
              <a:rPr lang="en-US" dirty="0"/>
              <a:t>Automatic App Updates?</a:t>
            </a:r>
          </a:p>
          <a:p>
            <a:pPr lvl="1"/>
            <a:r>
              <a:rPr lang="en-US" strike="sngStrike" dirty="0"/>
              <a:t>Android Profiles</a:t>
            </a:r>
            <a:r>
              <a:rPr lang="en-US" dirty="0"/>
              <a:t> (</a:t>
            </a:r>
            <a:r>
              <a:rPr lang="en-US" dirty="0" err="1"/>
              <a:t>req</a:t>
            </a:r>
            <a:r>
              <a:rPr lang="en-US" dirty="0"/>
              <a:t> 5.0+)</a:t>
            </a:r>
          </a:p>
          <a:p>
            <a:pPr lvl="1"/>
            <a:r>
              <a:rPr lang="en-US" dirty="0"/>
              <a:t>Non-deterministic Google account logouts make orphans</a:t>
            </a:r>
          </a:p>
          <a:p>
            <a:r>
              <a:rPr lang="en-US" dirty="0"/>
              <a:t>Bug fixes don’t reach down into old API’s</a:t>
            </a:r>
          </a:p>
          <a:p>
            <a:pPr lvl="1"/>
            <a:r>
              <a:rPr lang="en-US" dirty="0"/>
              <a:t>And OS updates always require human intervention</a:t>
            </a:r>
          </a:p>
          <a:p>
            <a:pPr marL="0" indent="0">
              <a:buNone/>
            </a:pPr>
            <a:endParaRPr lang="en-US" dirty="0"/>
          </a:p>
          <a:p>
            <a:endParaRPr lang="en-US" dirty="0"/>
          </a:p>
        </p:txBody>
      </p:sp>
      <p:sp>
        <p:nvSpPr>
          <p:cNvPr id="9" name="Slide Number Placeholder 8">
            <a:extLst>
              <a:ext uri="{FF2B5EF4-FFF2-40B4-BE49-F238E27FC236}">
                <a16:creationId xmlns:a16="http://schemas.microsoft.com/office/drawing/2014/main" id="{2C9E7AA2-A5F6-DB42-A0AF-C14401546EFE}"/>
              </a:ext>
            </a:extLst>
          </p:cNvPr>
          <p:cNvSpPr>
            <a:spLocks noGrp="1"/>
          </p:cNvSpPr>
          <p:nvPr>
            <p:ph type="sldNum" sz="quarter" idx="12"/>
          </p:nvPr>
        </p:nvSpPr>
        <p:spPr/>
        <p:txBody>
          <a:bodyPr/>
          <a:lstStyle/>
          <a:p>
            <a:fld id="{A3A8CF9A-89C2-404D-8827-D018C76B10DE}" type="slidenum">
              <a:rPr lang="en-US" smtClean="0"/>
              <a:t>24</a:t>
            </a:fld>
            <a:endParaRPr lang="en-US"/>
          </a:p>
        </p:txBody>
      </p:sp>
    </p:spTree>
    <p:custDataLst>
      <p:tags r:id="rId1"/>
    </p:custDataLst>
    <p:extLst>
      <p:ext uri="{BB962C8B-B14F-4D97-AF65-F5344CB8AC3E}">
        <p14:creationId xmlns:p14="http://schemas.microsoft.com/office/powerpoint/2010/main" val="1063113081"/>
      </p:ext>
    </p:extLst>
  </p:cSld>
  <p:clrMapOvr>
    <a:masterClrMapping/>
  </p:clrMapOvr>
  <mc:AlternateContent xmlns:mc="http://schemas.openxmlformats.org/markup-compatibility/2006" xmlns:p14="http://schemas.microsoft.com/office/powerpoint/2010/main">
    <mc:Choice Requires="p14">
      <p:transition spd="slow" p14:dur="2000" advTm="103745"/>
    </mc:Choice>
    <mc:Fallback xmlns="">
      <p:transition spd="slow" advTm="1037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a:t>
            </a:r>
            <a:r>
              <a:rPr lang="en-US" dirty="0">
                <a:solidFill>
                  <a:srgbClr val="FF0000"/>
                </a:solidFill>
              </a:rPr>
              <a:t> </a:t>
            </a:r>
            <a:r>
              <a:rPr lang="en-US" dirty="0"/>
              <a:t>through their </a:t>
            </a:r>
            <a:r>
              <a:rPr lang="en-US" dirty="0">
                <a:solidFill>
                  <a:srgbClr val="FF0000"/>
                </a:solidFill>
              </a:rPr>
              <a:t>rich supporting environments</a:t>
            </a:r>
            <a:r>
              <a:rPr lang="en-US" dirty="0"/>
              <a:t>, wireless peripheral connectivity, and physical reliability.</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25</a:t>
            </a:fld>
            <a:endParaRPr lang="en-US"/>
          </a:p>
        </p:txBody>
      </p:sp>
    </p:spTree>
    <p:extLst>
      <p:ext uri="{BB962C8B-B14F-4D97-AF65-F5344CB8AC3E}">
        <p14:creationId xmlns:p14="http://schemas.microsoft.com/office/powerpoint/2010/main" val="3300761477"/>
      </p:ext>
    </p:extLst>
  </p:cSld>
  <p:clrMapOvr>
    <a:masterClrMapping/>
  </p:clrMapOvr>
  <mc:AlternateContent xmlns:mc="http://schemas.openxmlformats.org/markup-compatibility/2006" xmlns:p14="http://schemas.microsoft.com/office/powerpoint/2010/main">
    <mc:Choice Requires="p14">
      <p:transition spd="slow" p14:dur="2000" advTm="1550"/>
    </mc:Choice>
    <mc:Fallback xmlns="">
      <p:transition spd="slow" advTm="155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a:t>
            </a:r>
            <a:r>
              <a:rPr lang="en-US" dirty="0">
                <a:solidFill>
                  <a:srgbClr val="FF0000"/>
                </a:solidFill>
              </a:rPr>
              <a:t> </a:t>
            </a:r>
            <a:r>
              <a:rPr lang="en-US" dirty="0"/>
              <a:t>through their </a:t>
            </a:r>
            <a:r>
              <a:rPr lang="en-US" strike="sngStrike" dirty="0">
                <a:solidFill>
                  <a:schemeClr val="bg1">
                    <a:lumMod val="50000"/>
                  </a:schemeClr>
                </a:solidFill>
              </a:rPr>
              <a:t>rich supporting environments</a:t>
            </a:r>
            <a:r>
              <a:rPr lang="en-US" dirty="0"/>
              <a:t>, wireless peripheral connectivity, and physical reliability.</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26</a:t>
            </a:fld>
            <a:endParaRPr lang="en-US"/>
          </a:p>
        </p:txBody>
      </p:sp>
    </p:spTree>
    <p:extLst>
      <p:ext uri="{BB962C8B-B14F-4D97-AF65-F5344CB8AC3E}">
        <p14:creationId xmlns:p14="http://schemas.microsoft.com/office/powerpoint/2010/main" val="4084433924"/>
      </p:ext>
    </p:extLst>
  </p:cSld>
  <p:clrMapOvr>
    <a:masterClrMapping/>
  </p:clrMapOvr>
  <mc:AlternateContent xmlns:mc="http://schemas.openxmlformats.org/markup-compatibility/2006" xmlns:p14="http://schemas.microsoft.com/office/powerpoint/2010/main">
    <mc:Choice Requires="p14">
      <p:transition spd="slow" p14:dur="2000" advTm="859"/>
    </mc:Choice>
    <mc:Fallback xmlns="">
      <p:transition spd="slow" advTm="85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a:t>
            </a:r>
            <a:r>
              <a:rPr lang="en-US" dirty="0">
                <a:solidFill>
                  <a:srgbClr val="FF0000"/>
                </a:solidFill>
              </a:rPr>
              <a:t> </a:t>
            </a:r>
            <a:r>
              <a:rPr lang="en-US" dirty="0"/>
              <a:t>through their </a:t>
            </a:r>
            <a:r>
              <a:rPr lang="en-US" strike="sngStrike" dirty="0">
                <a:solidFill>
                  <a:schemeClr val="bg1">
                    <a:lumMod val="50000"/>
                  </a:schemeClr>
                </a:solidFill>
              </a:rPr>
              <a:t>rich supporting environments</a:t>
            </a:r>
            <a:r>
              <a:rPr lang="en-US" dirty="0"/>
              <a:t>, </a:t>
            </a:r>
            <a:r>
              <a:rPr lang="en-US" dirty="0">
                <a:solidFill>
                  <a:srgbClr val="FF0000"/>
                </a:solidFill>
              </a:rPr>
              <a:t>wireless peripheral connectivity</a:t>
            </a:r>
            <a:r>
              <a:rPr lang="en-US" dirty="0"/>
              <a:t>, and physical reliability.</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27</a:t>
            </a:fld>
            <a:endParaRPr lang="en-US"/>
          </a:p>
        </p:txBody>
      </p:sp>
    </p:spTree>
    <p:extLst>
      <p:ext uri="{BB962C8B-B14F-4D97-AF65-F5344CB8AC3E}">
        <p14:creationId xmlns:p14="http://schemas.microsoft.com/office/powerpoint/2010/main" val="3106789201"/>
      </p:ext>
    </p:extLst>
  </p:cSld>
  <p:clrMapOvr>
    <a:masterClrMapping/>
  </p:clrMapOvr>
  <mc:AlternateContent xmlns:mc="http://schemas.openxmlformats.org/markup-compatibility/2006" xmlns:p14="http://schemas.microsoft.com/office/powerpoint/2010/main">
    <mc:Choice Requires="p14">
      <p:transition spd="slow" p14:dur="2000" advTm="2128"/>
    </mc:Choice>
    <mc:Fallback xmlns="">
      <p:transition spd="slow" advTm="212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581CEB-44CC-284D-B0A1-4AFDA2F654B8}"/>
              </a:ext>
            </a:extLst>
          </p:cNvPr>
          <p:cNvSpPr>
            <a:spLocks noGrp="1"/>
          </p:cNvSpPr>
          <p:nvPr>
            <p:ph type="title"/>
          </p:nvPr>
        </p:nvSpPr>
        <p:spPr>
          <a:xfrm>
            <a:off x="315265" y="141010"/>
            <a:ext cx="8335676" cy="1325563"/>
          </a:xfrm>
        </p:spPr>
        <p:txBody>
          <a:bodyPr>
            <a:normAutofit/>
          </a:bodyPr>
          <a:lstStyle/>
          <a:p>
            <a:r>
              <a:rPr lang="en-US" dirty="0"/>
              <a:t>We encountered significant bugs in the Bluetooth Low Energy stack</a:t>
            </a:r>
          </a:p>
        </p:txBody>
      </p:sp>
      <p:pic>
        <p:nvPicPr>
          <p:cNvPr id="13" name="Picture 12">
            <a:extLst>
              <a:ext uri="{FF2B5EF4-FFF2-40B4-BE49-F238E27FC236}">
                <a16:creationId xmlns:a16="http://schemas.microsoft.com/office/drawing/2014/main" id="{48EA28C9-98DE-1740-B62E-DF2E10763892}"/>
              </a:ext>
            </a:extLst>
          </p:cNvPr>
          <p:cNvPicPr>
            <a:picLocks noChangeAspect="1"/>
          </p:cNvPicPr>
          <p:nvPr/>
        </p:nvPicPr>
        <p:blipFill>
          <a:blip r:embed="rId4"/>
          <a:stretch>
            <a:fillRect/>
          </a:stretch>
        </p:blipFill>
        <p:spPr>
          <a:xfrm>
            <a:off x="1859819" y="1980651"/>
            <a:ext cx="5753100" cy="3657600"/>
          </a:xfrm>
          <a:prstGeom prst="rect">
            <a:avLst/>
          </a:prstGeom>
        </p:spPr>
      </p:pic>
      <p:sp>
        <p:nvSpPr>
          <p:cNvPr id="15" name="Rectangle 14">
            <a:extLst>
              <a:ext uri="{FF2B5EF4-FFF2-40B4-BE49-F238E27FC236}">
                <a16:creationId xmlns:a16="http://schemas.microsoft.com/office/drawing/2014/main" id="{816572AE-5A15-D743-8F30-67C18FBF07BA}"/>
              </a:ext>
            </a:extLst>
          </p:cNvPr>
          <p:cNvSpPr/>
          <p:nvPr/>
        </p:nvSpPr>
        <p:spPr>
          <a:xfrm>
            <a:off x="2019300" y="2597559"/>
            <a:ext cx="5434137" cy="450936"/>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00CD1DF-2F05-4F4A-BDAA-49DBF1C3DA07}"/>
              </a:ext>
            </a:extLst>
          </p:cNvPr>
          <p:cNvSpPr/>
          <p:nvPr/>
        </p:nvSpPr>
        <p:spPr>
          <a:xfrm>
            <a:off x="1984819" y="3073547"/>
            <a:ext cx="5434137" cy="36325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A6E2E8E-776B-9E49-8B31-991B1E0336F7}"/>
              </a:ext>
            </a:extLst>
          </p:cNvPr>
          <p:cNvSpPr/>
          <p:nvPr/>
        </p:nvSpPr>
        <p:spPr>
          <a:xfrm>
            <a:off x="2009870" y="4504646"/>
            <a:ext cx="5434137" cy="36325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17">
            <a:extLst>
              <a:ext uri="{FF2B5EF4-FFF2-40B4-BE49-F238E27FC236}">
                <a16:creationId xmlns:a16="http://schemas.microsoft.com/office/drawing/2014/main" id="{71D037C5-DD51-EF4D-9ABA-79C91438A8E0}"/>
              </a:ext>
            </a:extLst>
          </p:cNvPr>
          <p:cNvSpPr>
            <a:spLocks noGrp="1"/>
          </p:cNvSpPr>
          <p:nvPr>
            <p:ph type="sldNum" sz="quarter" idx="12"/>
          </p:nvPr>
        </p:nvSpPr>
        <p:spPr/>
        <p:txBody>
          <a:bodyPr/>
          <a:lstStyle/>
          <a:p>
            <a:fld id="{A3A8CF9A-89C2-404D-8827-D018C76B10DE}" type="slidenum">
              <a:rPr lang="en-US" smtClean="0"/>
              <a:t>28</a:t>
            </a:fld>
            <a:endParaRPr lang="en-US"/>
          </a:p>
        </p:txBody>
      </p:sp>
      <p:sp>
        <p:nvSpPr>
          <p:cNvPr id="2" name="TextBox 1">
            <a:extLst>
              <a:ext uri="{FF2B5EF4-FFF2-40B4-BE49-F238E27FC236}">
                <a16:creationId xmlns:a16="http://schemas.microsoft.com/office/drawing/2014/main" id="{18EB2E34-40F2-3F47-B90F-D27F953E7F0E}"/>
              </a:ext>
            </a:extLst>
          </p:cNvPr>
          <p:cNvSpPr txBox="1"/>
          <p:nvPr/>
        </p:nvSpPr>
        <p:spPr>
          <a:xfrm>
            <a:off x="8906123" y="1980651"/>
            <a:ext cx="2484655" cy="646331"/>
          </a:xfrm>
          <a:prstGeom prst="rect">
            <a:avLst/>
          </a:prstGeom>
          <a:noFill/>
        </p:spPr>
        <p:txBody>
          <a:bodyPr wrap="none" rtlCol="0">
            <a:spAutoFit/>
          </a:bodyPr>
          <a:lstStyle/>
          <a:p>
            <a:r>
              <a:rPr lang="en-US" sz="3600" b="1" dirty="0">
                <a:solidFill>
                  <a:srgbClr val="FF0000"/>
                </a:solidFill>
              </a:rPr>
              <a:t>”stack died”</a:t>
            </a:r>
          </a:p>
        </p:txBody>
      </p:sp>
      <p:cxnSp>
        <p:nvCxnSpPr>
          <p:cNvPr id="6" name="Straight Arrow Connector 5">
            <a:extLst>
              <a:ext uri="{FF2B5EF4-FFF2-40B4-BE49-F238E27FC236}">
                <a16:creationId xmlns:a16="http://schemas.microsoft.com/office/drawing/2014/main" id="{9F546C78-9C75-3B47-A86E-A7657EE95E24}"/>
              </a:ext>
            </a:extLst>
          </p:cNvPr>
          <p:cNvCxnSpPr>
            <a:stCxn id="2" idx="1"/>
          </p:cNvCxnSpPr>
          <p:nvPr/>
        </p:nvCxnSpPr>
        <p:spPr>
          <a:xfrm flipH="1">
            <a:off x="7612919" y="2303817"/>
            <a:ext cx="1293204" cy="51921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C406931-CF33-4342-ABE4-0F813157BBE0}"/>
              </a:ext>
            </a:extLst>
          </p:cNvPr>
          <p:cNvSpPr txBox="1"/>
          <p:nvPr/>
        </p:nvSpPr>
        <p:spPr>
          <a:xfrm>
            <a:off x="8906123" y="2790471"/>
            <a:ext cx="3124381" cy="646331"/>
          </a:xfrm>
          <a:prstGeom prst="rect">
            <a:avLst/>
          </a:prstGeom>
          <a:noFill/>
        </p:spPr>
        <p:txBody>
          <a:bodyPr wrap="none" rtlCol="0">
            <a:spAutoFit/>
          </a:bodyPr>
          <a:lstStyle/>
          <a:p>
            <a:r>
              <a:rPr lang="en-US" sz="3600" b="1" dirty="0">
                <a:solidFill>
                  <a:srgbClr val="FF0000"/>
                </a:solidFill>
              </a:rPr>
              <a:t>”failed to scan”</a:t>
            </a:r>
          </a:p>
        </p:txBody>
      </p:sp>
      <p:cxnSp>
        <p:nvCxnSpPr>
          <p:cNvPr id="19" name="Straight Arrow Connector 18">
            <a:extLst>
              <a:ext uri="{FF2B5EF4-FFF2-40B4-BE49-F238E27FC236}">
                <a16:creationId xmlns:a16="http://schemas.microsoft.com/office/drawing/2014/main" id="{4FD00122-AA9C-5949-9169-ABC2CA8A9449}"/>
              </a:ext>
            </a:extLst>
          </p:cNvPr>
          <p:cNvCxnSpPr>
            <a:cxnSpLocks/>
            <a:stCxn id="14" idx="1"/>
          </p:cNvCxnSpPr>
          <p:nvPr/>
        </p:nvCxnSpPr>
        <p:spPr>
          <a:xfrm flipH="1">
            <a:off x="7612919" y="3113637"/>
            <a:ext cx="1293204" cy="14153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5AB36A9-F389-6B45-9828-C37C3E9B237F}"/>
              </a:ext>
            </a:extLst>
          </p:cNvPr>
          <p:cNvSpPr txBox="1"/>
          <p:nvPr/>
        </p:nvSpPr>
        <p:spPr>
          <a:xfrm>
            <a:off x="8906122" y="4363107"/>
            <a:ext cx="3040128" cy="646331"/>
          </a:xfrm>
          <a:prstGeom prst="rect">
            <a:avLst/>
          </a:prstGeom>
          <a:noFill/>
        </p:spPr>
        <p:txBody>
          <a:bodyPr wrap="none" rtlCol="0">
            <a:spAutoFit/>
          </a:bodyPr>
          <a:lstStyle/>
          <a:p>
            <a:r>
              <a:rPr lang="en-US" sz="3600" b="1" dirty="0">
                <a:solidFill>
                  <a:srgbClr val="FF0000"/>
                </a:solidFill>
              </a:rPr>
              <a:t>“max timeout”</a:t>
            </a:r>
          </a:p>
        </p:txBody>
      </p:sp>
      <p:cxnSp>
        <p:nvCxnSpPr>
          <p:cNvPr id="21" name="Straight Arrow Connector 20">
            <a:extLst>
              <a:ext uri="{FF2B5EF4-FFF2-40B4-BE49-F238E27FC236}">
                <a16:creationId xmlns:a16="http://schemas.microsoft.com/office/drawing/2014/main" id="{D2D5FBFE-FCCD-7D4C-A159-E97B72D19CE8}"/>
              </a:ext>
            </a:extLst>
          </p:cNvPr>
          <p:cNvCxnSpPr>
            <a:cxnSpLocks/>
            <a:stCxn id="20" idx="1"/>
          </p:cNvCxnSpPr>
          <p:nvPr/>
        </p:nvCxnSpPr>
        <p:spPr>
          <a:xfrm flipH="1">
            <a:off x="7543958" y="4686273"/>
            <a:ext cx="136216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55793900"/>
      </p:ext>
    </p:extLst>
  </p:cSld>
  <p:clrMapOvr>
    <a:masterClrMapping/>
  </p:clrMapOvr>
  <mc:AlternateContent xmlns:mc="http://schemas.openxmlformats.org/markup-compatibility/2006" xmlns:p14="http://schemas.microsoft.com/office/powerpoint/2010/main">
    <mc:Choice Requires="p14">
      <p:transition spd="slow" p14:dur="2000" advTm="24261"/>
    </mc:Choice>
    <mc:Fallback xmlns="">
      <p:transition spd="slow" advTm="24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2AF2-A554-6A4E-BA28-FEA7D3CF152C}"/>
              </a:ext>
            </a:extLst>
          </p:cNvPr>
          <p:cNvSpPr>
            <a:spLocks noGrp="1"/>
          </p:cNvSpPr>
          <p:nvPr>
            <p:ph type="title"/>
          </p:nvPr>
        </p:nvSpPr>
        <p:spPr>
          <a:xfrm>
            <a:off x="315265" y="141010"/>
            <a:ext cx="11577910" cy="1325563"/>
          </a:xfrm>
        </p:spPr>
        <p:txBody>
          <a:bodyPr>
            <a:normAutofit/>
          </a:bodyPr>
          <a:lstStyle/>
          <a:p>
            <a:r>
              <a:rPr lang="en-US" dirty="0"/>
              <a:t>Android’s design makes recovery from subsystem bugs a high-cost operation</a:t>
            </a:r>
          </a:p>
        </p:txBody>
      </p:sp>
      <p:sp>
        <p:nvSpPr>
          <p:cNvPr id="3" name="Content Placeholder 2">
            <a:extLst>
              <a:ext uri="{FF2B5EF4-FFF2-40B4-BE49-F238E27FC236}">
                <a16:creationId xmlns:a16="http://schemas.microsoft.com/office/drawing/2014/main" id="{796695A6-4871-1F43-82AA-83873ED379CA}"/>
              </a:ext>
            </a:extLst>
          </p:cNvPr>
          <p:cNvSpPr>
            <a:spLocks noGrp="1"/>
          </p:cNvSpPr>
          <p:nvPr>
            <p:ph idx="1"/>
          </p:nvPr>
        </p:nvSpPr>
        <p:spPr/>
        <p:txBody>
          <a:bodyPr/>
          <a:lstStyle/>
          <a:p>
            <a:r>
              <a:rPr lang="en-US" dirty="0">
                <a:solidFill>
                  <a:srgbClr val="FF0000"/>
                </a:solidFill>
              </a:rPr>
              <a:t>When the bug is in the OS, applications don’t have a great recovery strategy</a:t>
            </a:r>
          </a:p>
          <a:p>
            <a:r>
              <a:rPr lang="en-US" dirty="0"/>
              <a:t>Other computing platforms can power cycle peripherals</a:t>
            </a:r>
          </a:p>
          <a:p>
            <a:r>
              <a:rPr lang="en-US" dirty="0"/>
              <a:t>Android cannot reboot just the BLE stack</a:t>
            </a:r>
          </a:p>
          <a:p>
            <a:pPr lvl="1"/>
            <a:r>
              <a:rPr lang="en-US" dirty="0"/>
              <a:t>Had to restart app</a:t>
            </a:r>
          </a:p>
          <a:p>
            <a:pPr lvl="1"/>
            <a:r>
              <a:rPr lang="en-US" dirty="0"/>
              <a:t>Had to reboot phone</a:t>
            </a:r>
          </a:p>
          <a:p>
            <a:pPr lvl="1"/>
            <a:r>
              <a:rPr lang="en-US" dirty="0"/>
              <a:t>And the app doesn’t always come back…</a:t>
            </a:r>
          </a:p>
        </p:txBody>
      </p:sp>
      <p:sp>
        <p:nvSpPr>
          <p:cNvPr id="9" name="Slide Number Placeholder 8">
            <a:extLst>
              <a:ext uri="{FF2B5EF4-FFF2-40B4-BE49-F238E27FC236}">
                <a16:creationId xmlns:a16="http://schemas.microsoft.com/office/drawing/2014/main" id="{62C98336-BC42-EC48-A152-82AB0C22A097}"/>
              </a:ext>
            </a:extLst>
          </p:cNvPr>
          <p:cNvSpPr>
            <a:spLocks noGrp="1"/>
          </p:cNvSpPr>
          <p:nvPr>
            <p:ph type="sldNum" sz="quarter" idx="12"/>
          </p:nvPr>
        </p:nvSpPr>
        <p:spPr/>
        <p:txBody>
          <a:bodyPr/>
          <a:lstStyle/>
          <a:p>
            <a:fld id="{A3A8CF9A-89C2-404D-8827-D018C76B10DE}" type="slidenum">
              <a:rPr lang="en-US" smtClean="0"/>
              <a:t>29</a:t>
            </a:fld>
            <a:endParaRPr lang="en-US"/>
          </a:p>
        </p:txBody>
      </p:sp>
    </p:spTree>
    <p:extLst>
      <p:ext uri="{BB962C8B-B14F-4D97-AF65-F5344CB8AC3E}">
        <p14:creationId xmlns:p14="http://schemas.microsoft.com/office/powerpoint/2010/main" val="2451609474"/>
      </p:ext>
    </p:extLst>
  </p:cSld>
  <p:clrMapOvr>
    <a:masterClrMapping/>
  </p:clrMapOvr>
  <mc:AlternateContent xmlns:mc="http://schemas.openxmlformats.org/markup-compatibility/2006" xmlns:p14="http://schemas.microsoft.com/office/powerpoint/2010/main">
    <mc:Choice Requires="p14">
      <p:transition spd="slow" p14:dur="2000" advTm="56392"/>
    </mc:Choice>
    <mc:Fallback xmlns="">
      <p:transition spd="slow" advTm="5639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a:xfrm>
            <a:off x="296905" y="198557"/>
            <a:ext cx="11632257" cy="1325563"/>
          </a:xfrm>
        </p:spPr>
        <p:txBody>
          <a:bodyPr>
            <a:normAutofit/>
          </a:bodyPr>
          <a:lstStyle/>
          <a:p>
            <a:r>
              <a:rPr lang="en-US" dirty="0"/>
              <a:t>Challenge: get data from sensor to cloud</a:t>
            </a:r>
          </a:p>
        </p:txBody>
      </p:sp>
      <p:pic>
        <p:nvPicPr>
          <p:cNvPr id="7" name="Picture 6">
            <a:extLst>
              <a:ext uri="{FF2B5EF4-FFF2-40B4-BE49-F238E27FC236}">
                <a16:creationId xmlns:a16="http://schemas.microsoft.com/office/drawing/2014/main" id="{648907B7-0D1C-3249-942A-F0FEF7C1C55D}"/>
              </a:ext>
            </a:extLst>
          </p:cNvPr>
          <p:cNvPicPr>
            <a:picLocks noChangeAspect="1"/>
          </p:cNvPicPr>
          <p:nvPr/>
        </p:nvPicPr>
        <p:blipFill>
          <a:blip r:embed="rId4"/>
          <a:stretch>
            <a:fillRect/>
          </a:stretch>
        </p:blipFill>
        <p:spPr>
          <a:xfrm>
            <a:off x="4559474" y="1919433"/>
            <a:ext cx="7170264" cy="3875035"/>
          </a:xfrm>
          <a:prstGeom prst="rect">
            <a:avLst/>
          </a:prstGeom>
        </p:spPr>
      </p:pic>
      <p:sp>
        <p:nvSpPr>
          <p:cNvPr id="10" name="Slide Number Placeholder 9">
            <a:extLst>
              <a:ext uri="{FF2B5EF4-FFF2-40B4-BE49-F238E27FC236}">
                <a16:creationId xmlns:a16="http://schemas.microsoft.com/office/drawing/2014/main" id="{B769A44B-9181-A948-8E98-21B8FD63C737}"/>
              </a:ext>
            </a:extLst>
          </p:cNvPr>
          <p:cNvSpPr>
            <a:spLocks noGrp="1"/>
          </p:cNvSpPr>
          <p:nvPr>
            <p:ph type="sldNum" sz="quarter" idx="12"/>
          </p:nvPr>
        </p:nvSpPr>
        <p:spPr/>
        <p:txBody>
          <a:bodyPr/>
          <a:lstStyle/>
          <a:p>
            <a:fld id="{A3A8CF9A-89C2-404D-8827-D018C76B10DE}" type="slidenum">
              <a:rPr lang="en-US" smtClean="0"/>
              <a:t>3</a:t>
            </a:fld>
            <a:endParaRPr lang="en-US"/>
          </a:p>
        </p:txBody>
      </p:sp>
      <p:sp>
        <p:nvSpPr>
          <p:cNvPr id="4" name="Rectangle 3"/>
          <p:cNvSpPr/>
          <p:nvPr/>
        </p:nvSpPr>
        <p:spPr>
          <a:xfrm>
            <a:off x="6911835" y="1524120"/>
            <a:ext cx="1998603" cy="40976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8" name="Rectangle 7"/>
          <p:cNvSpPr/>
          <p:nvPr/>
        </p:nvSpPr>
        <p:spPr>
          <a:xfrm>
            <a:off x="7611298" y="2706272"/>
            <a:ext cx="1998603" cy="125592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326498" y="3518300"/>
            <a:ext cx="1998603" cy="125592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600" dirty="0">
              <a:solidFill>
                <a:srgbClr val="FF0000"/>
              </a:solidFill>
            </a:endParaRPr>
          </a:p>
          <a:p>
            <a:pPr algn="ctr"/>
            <a:endParaRPr lang="en-US" dirty="0"/>
          </a:p>
        </p:txBody>
      </p:sp>
      <p:sp>
        <p:nvSpPr>
          <p:cNvPr id="12" name="Rectangle 11"/>
          <p:cNvSpPr/>
          <p:nvPr/>
        </p:nvSpPr>
        <p:spPr>
          <a:xfrm>
            <a:off x="6327197" y="4538542"/>
            <a:ext cx="1998603" cy="125592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690751" y="2599550"/>
            <a:ext cx="897752" cy="1938992"/>
          </a:xfrm>
          <a:prstGeom prst="rect">
            <a:avLst/>
          </a:prstGeom>
          <a:noFill/>
        </p:spPr>
        <p:txBody>
          <a:bodyPr wrap="none" rtlCol="0">
            <a:spAutoFit/>
          </a:bodyPr>
          <a:lstStyle/>
          <a:p>
            <a:r>
              <a:rPr lang="en-US" sz="12000" dirty="0">
                <a:solidFill>
                  <a:srgbClr val="FF0000"/>
                </a:solidFill>
              </a:rPr>
              <a:t>?</a:t>
            </a:r>
          </a:p>
        </p:txBody>
      </p:sp>
      <p:sp>
        <p:nvSpPr>
          <p:cNvPr id="13" name="Rectangle 12"/>
          <p:cNvSpPr/>
          <p:nvPr/>
        </p:nvSpPr>
        <p:spPr>
          <a:xfrm>
            <a:off x="5926447" y="4365814"/>
            <a:ext cx="756382" cy="14286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49006" y="1381723"/>
            <a:ext cx="756382" cy="14286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FD775B9F-D15D-CC43-B2B6-678A32EDD5DA}"/>
              </a:ext>
            </a:extLst>
          </p:cNvPr>
          <p:cNvSpPr txBox="1">
            <a:spLocks/>
          </p:cNvSpPr>
          <p:nvPr/>
        </p:nvSpPr>
        <p:spPr>
          <a:xfrm>
            <a:off x="296905" y="1975252"/>
            <a:ext cx="4018186" cy="4838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Sensor: </a:t>
            </a:r>
            <a:r>
              <a:rPr lang="en-US" dirty="0" err="1"/>
              <a:t>WiTenergy</a:t>
            </a:r>
            <a:r>
              <a:rPr lang="en-US" dirty="0"/>
              <a:t> E110</a:t>
            </a:r>
          </a:p>
          <a:p>
            <a:pPr lvl="1"/>
            <a:r>
              <a:rPr lang="en-US" dirty="0"/>
              <a:t>Voltage, current</a:t>
            </a:r>
          </a:p>
          <a:p>
            <a:pPr lvl="1"/>
            <a:r>
              <a:rPr lang="en-US" dirty="0"/>
              <a:t>Bluetooth Low Energy</a:t>
            </a:r>
          </a:p>
          <a:p>
            <a:r>
              <a:rPr lang="en-US" dirty="0"/>
              <a:t>Backend</a:t>
            </a:r>
          </a:p>
          <a:p>
            <a:pPr lvl="1"/>
            <a:r>
              <a:rPr lang="en-US" dirty="0" err="1"/>
              <a:t>node.js</a:t>
            </a:r>
            <a:r>
              <a:rPr lang="en-US" dirty="0"/>
              <a:t> + influx</a:t>
            </a:r>
          </a:p>
          <a:p>
            <a:r>
              <a:rPr lang="en-US" dirty="0">
                <a:solidFill>
                  <a:srgbClr val="FF0000"/>
                </a:solidFill>
              </a:rPr>
              <a:t>Gateway: ?</a:t>
            </a:r>
          </a:p>
          <a:p>
            <a:pPr lvl="1"/>
            <a:endParaRPr lang="en-US" dirty="0"/>
          </a:p>
        </p:txBody>
      </p:sp>
      <p:sp>
        <p:nvSpPr>
          <p:cNvPr id="15" name="Rectangle 14">
            <a:extLst>
              <a:ext uri="{FF2B5EF4-FFF2-40B4-BE49-F238E27FC236}">
                <a16:creationId xmlns:a16="http://schemas.microsoft.com/office/drawing/2014/main" id="{825260AC-BD56-5347-AE82-89A6AEE8A317}"/>
              </a:ext>
            </a:extLst>
          </p:cNvPr>
          <p:cNvSpPr/>
          <p:nvPr/>
        </p:nvSpPr>
        <p:spPr>
          <a:xfrm>
            <a:off x="8703733" y="1608786"/>
            <a:ext cx="3098800" cy="435174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Tree>
    <p:custDataLst>
      <p:tags r:id="rId1"/>
    </p:custDataLst>
    <p:extLst>
      <p:ext uri="{BB962C8B-B14F-4D97-AF65-F5344CB8AC3E}">
        <p14:creationId xmlns:p14="http://schemas.microsoft.com/office/powerpoint/2010/main" val="3387662461"/>
      </p:ext>
    </p:extLst>
  </p:cSld>
  <p:clrMapOvr>
    <a:masterClrMapping/>
  </p:clrMapOvr>
  <mc:AlternateContent xmlns:mc="http://schemas.openxmlformats.org/markup-compatibility/2006" xmlns:p14="http://schemas.microsoft.com/office/powerpoint/2010/main">
    <mc:Choice Requires="p14">
      <p:transition spd="slow" p14:dur="2000" advTm="39891"/>
    </mc:Choice>
    <mc:Fallback xmlns="">
      <p:transition spd="slow" advTm="398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a:t>
            </a:r>
            <a:r>
              <a:rPr lang="en-US" dirty="0">
                <a:solidFill>
                  <a:srgbClr val="FF0000"/>
                </a:solidFill>
              </a:rPr>
              <a:t> </a:t>
            </a:r>
            <a:r>
              <a:rPr lang="en-US" dirty="0"/>
              <a:t>through their </a:t>
            </a:r>
            <a:r>
              <a:rPr lang="en-US" strike="sngStrike" dirty="0">
                <a:solidFill>
                  <a:schemeClr val="bg1">
                    <a:lumMod val="50000"/>
                  </a:schemeClr>
                </a:solidFill>
              </a:rPr>
              <a:t>rich supporting environments</a:t>
            </a:r>
            <a:r>
              <a:rPr lang="en-US" dirty="0"/>
              <a:t>, </a:t>
            </a:r>
            <a:r>
              <a:rPr lang="en-US" dirty="0">
                <a:solidFill>
                  <a:srgbClr val="FF0000"/>
                </a:solidFill>
              </a:rPr>
              <a:t>wireless peripheral connectivity</a:t>
            </a:r>
            <a:r>
              <a:rPr lang="en-US" dirty="0"/>
              <a:t>, and physical reliability.</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30</a:t>
            </a:fld>
            <a:endParaRPr lang="en-US"/>
          </a:p>
        </p:txBody>
      </p:sp>
    </p:spTree>
    <p:extLst>
      <p:ext uri="{BB962C8B-B14F-4D97-AF65-F5344CB8AC3E}">
        <p14:creationId xmlns:p14="http://schemas.microsoft.com/office/powerpoint/2010/main" val="4022322769"/>
      </p:ext>
    </p:extLst>
  </p:cSld>
  <p:clrMapOvr>
    <a:masterClrMapping/>
  </p:clrMapOvr>
  <mc:AlternateContent xmlns:mc="http://schemas.openxmlformats.org/markup-compatibility/2006" xmlns:p14="http://schemas.microsoft.com/office/powerpoint/2010/main">
    <mc:Choice Requires="p14">
      <p:transition spd="slow" p14:dur="2000" advTm="1353"/>
    </mc:Choice>
    <mc:Fallback xmlns="">
      <p:transition spd="slow" advTm="135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a:t>
            </a:r>
            <a:r>
              <a:rPr lang="en-US" dirty="0">
                <a:solidFill>
                  <a:srgbClr val="FF0000"/>
                </a:solidFill>
              </a:rPr>
              <a:t> </a:t>
            </a:r>
            <a:r>
              <a:rPr lang="en-US" dirty="0"/>
              <a:t>through their </a:t>
            </a:r>
            <a:r>
              <a:rPr lang="en-US" strike="sngStrike" dirty="0">
                <a:solidFill>
                  <a:schemeClr val="bg1">
                    <a:lumMod val="50000"/>
                  </a:schemeClr>
                </a:solidFill>
              </a:rPr>
              <a:t>rich supporting environments</a:t>
            </a:r>
            <a:r>
              <a:rPr lang="en-US" dirty="0"/>
              <a:t>, </a:t>
            </a:r>
            <a:r>
              <a:rPr lang="en-US" strike="sngStrike" dirty="0">
                <a:solidFill>
                  <a:schemeClr val="bg1">
                    <a:lumMod val="50000"/>
                  </a:schemeClr>
                </a:solidFill>
              </a:rPr>
              <a:t>wireless peripheral connectivity</a:t>
            </a:r>
            <a:r>
              <a:rPr lang="en-US" dirty="0"/>
              <a:t>, and physical reliability.</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31</a:t>
            </a:fld>
            <a:endParaRPr lang="en-US"/>
          </a:p>
        </p:txBody>
      </p:sp>
    </p:spTree>
    <p:extLst>
      <p:ext uri="{BB962C8B-B14F-4D97-AF65-F5344CB8AC3E}">
        <p14:creationId xmlns:p14="http://schemas.microsoft.com/office/powerpoint/2010/main" val="875324048"/>
      </p:ext>
    </p:extLst>
  </p:cSld>
  <p:clrMapOvr>
    <a:masterClrMapping/>
  </p:clrMapOvr>
  <mc:AlternateContent xmlns:mc="http://schemas.openxmlformats.org/markup-compatibility/2006" xmlns:p14="http://schemas.microsoft.com/office/powerpoint/2010/main">
    <mc:Choice Requires="p14">
      <p:transition spd="slow" p14:dur="2000" advTm="5762"/>
    </mc:Choice>
    <mc:Fallback xmlns="">
      <p:transition spd="slow" advTm="576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a:t>
            </a:r>
            <a:r>
              <a:rPr lang="en-US" dirty="0">
                <a:solidFill>
                  <a:srgbClr val="FF0000"/>
                </a:solidFill>
              </a:rPr>
              <a:t> </a:t>
            </a:r>
            <a:r>
              <a:rPr lang="en-US" dirty="0"/>
              <a:t>through their </a:t>
            </a:r>
            <a:r>
              <a:rPr lang="en-US" strike="sngStrike" dirty="0">
                <a:solidFill>
                  <a:schemeClr val="bg1">
                    <a:lumMod val="50000"/>
                  </a:schemeClr>
                </a:solidFill>
              </a:rPr>
              <a:t>rich supporting environments</a:t>
            </a:r>
            <a:r>
              <a:rPr lang="en-US" dirty="0"/>
              <a:t>, </a:t>
            </a:r>
            <a:r>
              <a:rPr lang="en-US" strike="sngStrike" dirty="0">
                <a:solidFill>
                  <a:schemeClr val="bg1">
                    <a:lumMod val="50000"/>
                  </a:schemeClr>
                </a:solidFill>
              </a:rPr>
              <a:t>wireless peripheral connectivity</a:t>
            </a:r>
            <a:r>
              <a:rPr lang="en-US" dirty="0"/>
              <a:t>, and </a:t>
            </a:r>
            <a:r>
              <a:rPr lang="en-US" dirty="0">
                <a:solidFill>
                  <a:srgbClr val="FF0000"/>
                </a:solidFill>
              </a:rPr>
              <a:t>physical reliability</a:t>
            </a:r>
            <a:r>
              <a:rPr lang="en-US" dirty="0"/>
              <a:t>.</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32</a:t>
            </a:fld>
            <a:endParaRPr lang="en-US"/>
          </a:p>
        </p:txBody>
      </p:sp>
      <p:pic>
        <p:nvPicPr>
          <p:cNvPr id="3076" name="Picture 4" descr="Image result for samsung 7 battery">
            <a:extLst>
              <a:ext uri="{FF2B5EF4-FFF2-40B4-BE49-F238E27FC236}">
                <a16:creationId xmlns:a16="http://schemas.microsoft.com/office/drawing/2014/main" id="{BF04AD89-AAD0-A44F-8863-2B308CB22E0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56263" y="3519502"/>
            <a:ext cx="3515139" cy="242221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amsung 7 battery">
            <a:extLst>
              <a:ext uri="{FF2B5EF4-FFF2-40B4-BE49-F238E27FC236}">
                <a16:creationId xmlns:a16="http://schemas.microsoft.com/office/drawing/2014/main" id="{F3922B96-E9CE-7C48-A552-E3E1EC10BEC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10800000">
            <a:off x="7452500" y="3961112"/>
            <a:ext cx="4235916" cy="215827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samsung note 7 warning">
            <a:extLst>
              <a:ext uri="{FF2B5EF4-FFF2-40B4-BE49-F238E27FC236}">
                <a16:creationId xmlns:a16="http://schemas.microsoft.com/office/drawing/2014/main" id="{076FBEC4-0D30-2C42-BB6C-64E990123FC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58817" y="3519502"/>
            <a:ext cx="4445779" cy="33384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F294A6E-FBC4-BB4B-B3E4-7AC55F7AE3C0}"/>
              </a:ext>
            </a:extLst>
          </p:cNvPr>
          <p:cNvPicPr>
            <a:picLocks noChangeAspect="1"/>
          </p:cNvPicPr>
          <p:nvPr/>
        </p:nvPicPr>
        <p:blipFill>
          <a:blip r:embed="rId7"/>
          <a:stretch>
            <a:fillRect/>
          </a:stretch>
        </p:blipFill>
        <p:spPr>
          <a:xfrm>
            <a:off x="399752" y="3303453"/>
            <a:ext cx="7251700" cy="1968500"/>
          </a:xfrm>
          <a:prstGeom prst="rect">
            <a:avLst/>
          </a:prstGeom>
          <a:ln w="38100">
            <a:solidFill>
              <a:schemeClr val="tx1"/>
            </a:solidFill>
          </a:ln>
        </p:spPr>
      </p:pic>
      <p:pic>
        <p:nvPicPr>
          <p:cNvPr id="4" name="Picture 3">
            <a:extLst>
              <a:ext uri="{FF2B5EF4-FFF2-40B4-BE49-F238E27FC236}">
                <a16:creationId xmlns:a16="http://schemas.microsoft.com/office/drawing/2014/main" id="{D8E5643D-6955-984B-8F44-DA50DA7CD16B}"/>
              </a:ext>
            </a:extLst>
          </p:cNvPr>
          <p:cNvPicPr>
            <a:picLocks noChangeAspect="1"/>
          </p:cNvPicPr>
          <p:nvPr/>
        </p:nvPicPr>
        <p:blipFill>
          <a:blip r:embed="rId8"/>
          <a:stretch>
            <a:fillRect/>
          </a:stretch>
        </p:blipFill>
        <p:spPr>
          <a:xfrm>
            <a:off x="3772996" y="5055903"/>
            <a:ext cx="7658100" cy="1663700"/>
          </a:xfrm>
          <a:prstGeom prst="rect">
            <a:avLst/>
          </a:prstGeom>
          <a:ln w="38100">
            <a:solidFill>
              <a:schemeClr val="tx1"/>
            </a:solidFill>
          </a:ln>
        </p:spPr>
      </p:pic>
    </p:spTree>
    <p:custDataLst>
      <p:tags r:id="rId1"/>
    </p:custDataLst>
    <p:extLst>
      <p:ext uri="{BB962C8B-B14F-4D97-AF65-F5344CB8AC3E}">
        <p14:creationId xmlns:p14="http://schemas.microsoft.com/office/powerpoint/2010/main" val="359103667"/>
      </p:ext>
    </p:extLst>
  </p:cSld>
  <p:clrMapOvr>
    <a:masterClrMapping/>
  </p:clrMapOvr>
  <mc:AlternateContent xmlns:mc="http://schemas.openxmlformats.org/markup-compatibility/2006" xmlns:p14="http://schemas.microsoft.com/office/powerpoint/2010/main">
    <mc:Choice Requires="p14">
      <p:transition spd="slow" p14:dur="2000" advTm="7455"/>
    </mc:Choice>
    <mc:Fallback xmlns="">
      <p:transition spd="slow" advTm="74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2AF2-A554-6A4E-BA28-FEA7D3CF152C}"/>
              </a:ext>
            </a:extLst>
          </p:cNvPr>
          <p:cNvSpPr>
            <a:spLocks noGrp="1"/>
          </p:cNvSpPr>
          <p:nvPr>
            <p:ph type="title"/>
          </p:nvPr>
        </p:nvSpPr>
        <p:spPr>
          <a:xfrm>
            <a:off x="315265" y="141010"/>
            <a:ext cx="8231088" cy="1325563"/>
          </a:xfrm>
        </p:spPr>
        <p:txBody>
          <a:bodyPr>
            <a:normAutofit/>
          </a:bodyPr>
          <a:lstStyle/>
          <a:p>
            <a:r>
              <a:rPr lang="en-US" dirty="0"/>
              <a:t>Batteries failed catastrophically</a:t>
            </a:r>
          </a:p>
        </p:txBody>
      </p:sp>
      <p:pic>
        <p:nvPicPr>
          <p:cNvPr id="8" name="Picture 7">
            <a:extLst>
              <a:ext uri="{FF2B5EF4-FFF2-40B4-BE49-F238E27FC236}">
                <a16:creationId xmlns:a16="http://schemas.microsoft.com/office/drawing/2014/main" id="{C664BBF9-898F-0B40-9D8D-BEEDD05411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68557" y="1761388"/>
            <a:ext cx="8228850" cy="2509079"/>
          </a:xfrm>
          <a:prstGeom prst="rect">
            <a:avLst/>
          </a:prstGeom>
        </p:spPr>
      </p:pic>
      <p:sp>
        <p:nvSpPr>
          <p:cNvPr id="11" name="Slide Number Placeholder 10">
            <a:extLst>
              <a:ext uri="{FF2B5EF4-FFF2-40B4-BE49-F238E27FC236}">
                <a16:creationId xmlns:a16="http://schemas.microsoft.com/office/drawing/2014/main" id="{F83609C4-DBCB-F342-B2F9-B1005452E86F}"/>
              </a:ext>
            </a:extLst>
          </p:cNvPr>
          <p:cNvSpPr>
            <a:spLocks noGrp="1"/>
          </p:cNvSpPr>
          <p:nvPr>
            <p:ph type="sldNum" sz="quarter" idx="12"/>
          </p:nvPr>
        </p:nvSpPr>
        <p:spPr/>
        <p:txBody>
          <a:bodyPr/>
          <a:lstStyle/>
          <a:p>
            <a:fld id="{A3A8CF9A-89C2-404D-8827-D018C76B10DE}" type="slidenum">
              <a:rPr lang="en-US" smtClean="0"/>
              <a:t>33</a:t>
            </a:fld>
            <a:endParaRPr lang="en-US"/>
          </a:p>
        </p:txBody>
      </p:sp>
      <p:sp>
        <p:nvSpPr>
          <p:cNvPr id="3" name="TextBox 2"/>
          <p:cNvSpPr txBox="1"/>
          <p:nvPr/>
        </p:nvSpPr>
        <p:spPr>
          <a:xfrm>
            <a:off x="2053436" y="4474706"/>
            <a:ext cx="8468139" cy="2246769"/>
          </a:xfrm>
          <a:prstGeom prst="rect">
            <a:avLst/>
          </a:prstGeom>
          <a:noFill/>
        </p:spPr>
        <p:txBody>
          <a:bodyPr wrap="square" rtlCol="0">
            <a:spAutoFit/>
          </a:bodyPr>
          <a:lstStyle/>
          <a:p>
            <a:r>
              <a:rPr lang="en-US" sz="2800" dirty="0"/>
              <a:t>Not much data available on the effects of unsupervised long-running applications on batteries</a:t>
            </a:r>
          </a:p>
          <a:p>
            <a:pPr marL="285750" indent="-285750">
              <a:buFont typeface="Arial"/>
              <a:buChar char="•"/>
            </a:pPr>
            <a:r>
              <a:rPr lang="en-US" sz="2800" dirty="0"/>
              <a:t>We baked phone running app in an oven at 120°F for 18 hours, did not reveal issues</a:t>
            </a:r>
          </a:p>
          <a:p>
            <a:pPr marL="285750" indent="-285750">
              <a:buFont typeface="Arial"/>
              <a:buChar char="•"/>
            </a:pPr>
            <a:endParaRPr lang="en-US" sz="2800" dirty="0"/>
          </a:p>
        </p:txBody>
      </p:sp>
    </p:spTree>
    <p:extLst>
      <p:ext uri="{BB962C8B-B14F-4D97-AF65-F5344CB8AC3E}">
        <p14:creationId xmlns:p14="http://schemas.microsoft.com/office/powerpoint/2010/main" val="3733381534"/>
      </p:ext>
    </p:extLst>
  </p:cSld>
  <p:clrMapOvr>
    <a:masterClrMapping/>
  </p:clrMapOvr>
  <mc:AlternateContent xmlns:mc="http://schemas.openxmlformats.org/markup-compatibility/2006" xmlns:p14="http://schemas.microsoft.com/office/powerpoint/2010/main">
    <mc:Choice Requires="p14">
      <p:transition spd="slow" p14:dur="2000" advTm="71042"/>
    </mc:Choice>
    <mc:Fallback xmlns="">
      <p:transition spd="slow" advTm="7104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a:t>
            </a:r>
            <a:r>
              <a:rPr lang="en-US" dirty="0">
                <a:solidFill>
                  <a:srgbClr val="FF0000"/>
                </a:solidFill>
              </a:rPr>
              <a:t> </a:t>
            </a:r>
            <a:r>
              <a:rPr lang="en-US" dirty="0"/>
              <a:t>through their </a:t>
            </a:r>
            <a:r>
              <a:rPr lang="en-US" strike="sngStrike" dirty="0">
                <a:solidFill>
                  <a:schemeClr val="bg1">
                    <a:lumMod val="50000"/>
                  </a:schemeClr>
                </a:solidFill>
              </a:rPr>
              <a:t>rich supporting environments</a:t>
            </a:r>
            <a:r>
              <a:rPr lang="en-US" dirty="0"/>
              <a:t>, </a:t>
            </a:r>
            <a:r>
              <a:rPr lang="en-US" strike="sngStrike" dirty="0">
                <a:solidFill>
                  <a:schemeClr val="bg1">
                    <a:lumMod val="50000"/>
                  </a:schemeClr>
                </a:solidFill>
              </a:rPr>
              <a:t>wireless peripheral connectivity</a:t>
            </a:r>
            <a:r>
              <a:rPr lang="en-US" dirty="0"/>
              <a:t>, and </a:t>
            </a:r>
            <a:r>
              <a:rPr lang="en-US" dirty="0">
                <a:solidFill>
                  <a:srgbClr val="FF0000"/>
                </a:solidFill>
              </a:rPr>
              <a:t>physical reliability</a:t>
            </a:r>
            <a:r>
              <a:rPr lang="en-US" dirty="0"/>
              <a:t>.</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34</a:t>
            </a:fld>
            <a:endParaRPr lang="en-US"/>
          </a:p>
        </p:txBody>
      </p:sp>
    </p:spTree>
    <p:extLst>
      <p:ext uri="{BB962C8B-B14F-4D97-AF65-F5344CB8AC3E}">
        <p14:creationId xmlns:p14="http://schemas.microsoft.com/office/powerpoint/2010/main" val="807818272"/>
      </p:ext>
    </p:extLst>
  </p:cSld>
  <p:clrMapOvr>
    <a:masterClrMapping/>
  </p:clrMapOvr>
  <mc:AlternateContent xmlns:mc="http://schemas.openxmlformats.org/markup-compatibility/2006" xmlns:p14="http://schemas.microsoft.com/office/powerpoint/2010/main">
    <mc:Choice Requires="p14">
      <p:transition spd="slow" p14:dur="2000" advTm="1283"/>
    </mc:Choice>
    <mc:Fallback xmlns="">
      <p:transition spd="slow" advTm="128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a:t>
            </a:r>
            <a:r>
              <a:rPr lang="en-US" dirty="0">
                <a:solidFill>
                  <a:srgbClr val="FF0000"/>
                </a:solidFill>
              </a:rPr>
              <a:t> </a:t>
            </a:r>
            <a:r>
              <a:rPr lang="en-US" dirty="0"/>
              <a:t>through their </a:t>
            </a:r>
            <a:r>
              <a:rPr lang="en-US" strike="sngStrike" dirty="0">
                <a:solidFill>
                  <a:schemeClr val="bg1">
                    <a:lumMod val="50000"/>
                  </a:schemeClr>
                </a:solidFill>
              </a:rPr>
              <a:t>rich supporting environments</a:t>
            </a:r>
            <a:r>
              <a:rPr lang="en-US" dirty="0"/>
              <a:t>, </a:t>
            </a:r>
            <a:r>
              <a:rPr lang="en-US" strike="sngStrike" dirty="0">
                <a:solidFill>
                  <a:schemeClr val="bg1">
                    <a:lumMod val="50000"/>
                  </a:schemeClr>
                </a:solidFill>
              </a:rPr>
              <a:t>wireless peripheral connectivity</a:t>
            </a:r>
            <a:r>
              <a:rPr lang="en-US" dirty="0"/>
              <a:t>, and </a:t>
            </a:r>
            <a:r>
              <a:rPr lang="en-US" strike="sngStrike" dirty="0">
                <a:solidFill>
                  <a:schemeClr val="bg1">
                    <a:lumMod val="50000"/>
                  </a:schemeClr>
                </a:solidFill>
              </a:rPr>
              <a:t>physical reliability</a:t>
            </a:r>
            <a:r>
              <a:rPr lang="en-US" dirty="0"/>
              <a:t>.</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35</a:t>
            </a:fld>
            <a:endParaRPr lang="en-US"/>
          </a:p>
        </p:txBody>
      </p:sp>
    </p:spTree>
    <p:extLst>
      <p:ext uri="{BB962C8B-B14F-4D97-AF65-F5344CB8AC3E}">
        <p14:creationId xmlns:p14="http://schemas.microsoft.com/office/powerpoint/2010/main" val="2102859130"/>
      </p:ext>
    </p:extLst>
  </p:cSld>
  <p:clrMapOvr>
    <a:masterClrMapping/>
  </p:clrMapOvr>
  <mc:AlternateContent xmlns:mc="http://schemas.openxmlformats.org/markup-compatibility/2006" xmlns:p14="http://schemas.microsoft.com/office/powerpoint/2010/main">
    <mc:Choice Requires="p14">
      <p:transition spd="slow" p14:dur="2000" advTm="2992"/>
    </mc:Choice>
    <mc:Fallback xmlns="">
      <p:transition spd="slow" advTm="299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solidFill>
                  <a:srgbClr val="FF0000"/>
                </a:solidFill>
              </a:rPr>
              <a:t>Smartphones</a:t>
            </a:r>
            <a:r>
              <a:rPr lang="en-US" dirty="0"/>
              <a:t> enable </a:t>
            </a:r>
            <a:r>
              <a:rPr lang="en-US" strike="sngStrike" dirty="0">
                <a:solidFill>
                  <a:schemeClr val="bg1">
                    <a:lumMod val="50000"/>
                  </a:schemeClr>
                </a:solidFill>
              </a:rPr>
              <a:t>unattended</a:t>
            </a:r>
            <a:r>
              <a:rPr lang="en-US" dirty="0">
                <a:solidFill>
                  <a:srgbClr val="FF0000"/>
                </a:solidFill>
              </a:rPr>
              <a:t>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a:t>
            </a:r>
            <a:r>
              <a:rPr lang="en-US" dirty="0">
                <a:solidFill>
                  <a:srgbClr val="FF0000"/>
                </a:solidFill>
              </a:rPr>
              <a:t> </a:t>
            </a:r>
            <a:r>
              <a:rPr lang="en-US" dirty="0"/>
              <a:t>through their </a:t>
            </a:r>
            <a:r>
              <a:rPr lang="en-US" strike="sngStrike" dirty="0">
                <a:solidFill>
                  <a:schemeClr val="bg1">
                    <a:lumMod val="50000"/>
                  </a:schemeClr>
                </a:solidFill>
              </a:rPr>
              <a:t>rich supporting environments</a:t>
            </a:r>
            <a:r>
              <a:rPr lang="en-US" dirty="0"/>
              <a:t>, </a:t>
            </a:r>
            <a:r>
              <a:rPr lang="en-US" strike="sngStrike" dirty="0">
                <a:solidFill>
                  <a:schemeClr val="bg1">
                    <a:lumMod val="50000"/>
                  </a:schemeClr>
                </a:solidFill>
              </a:rPr>
              <a:t>wireless peripheral connectivity</a:t>
            </a:r>
            <a:r>
              <a:rPr lang="en-US" dirty="0"/>
              <a:t>, and </a:t>
            </a:r>
            <a:r>
              <a:rPr lang="en-US" strike="sngStrike" dirty="0">
                <a:solidFill>
                  <a:schemeClr val="bg1">
                    <a:lumMod val="50000"/>
                  </a:schemeClr>
                </a:solidFill>
              </a:rPr>
              <a:t>physical reliability</a:t>
            </a:r>
            <a:r>
              <a:rPr lang="en-US" dirty="0"/>
              <a:t>.</a:t>
            </a:r>
          </a:p>
        </p:txBody>
      </p:sp>
      <p:sp>
        <p:nvSpPr>
          <p:cNvPr id="3" name="Slide Number Placeholder 2">
            <a:extLst>
              <a:ext uri="{FF2B5EF4-FFF2-40B4-BE49-F238E27FC236}">
                <a16:creationId xmlns:a16="http://schemas.microsoft.com/office/drawing/2014/main" id="{9471E47E-CA78-BD4A-8B10-4B36E28376A2}"/>
              </a:ext>
            </a:extLst>
          </p:cNvPr>
          <p:cNvSpPr>
            <a:spLocks noGrp="1"/>
          </p:cNvSpPr>
          <p:nvPr>
            <p:ph type="sldNum" sz="quarter" idx="12"/>
          </p:nvPr>
        </p:nvSpPr>
        <p:spPr/>
        <p:txBody>
          <a:bodyPr/>
          <a:lstStyle/>
          <a:p>
            <a:fld id="{A3A8CF9A-89C2-404D-8827-D018C76B10DE}" type="slidenum">
              <a:rPr lang="en-US" smtClean="0"/>
              <a:t>36</a:t>
            </a:fld>
            <a:endParaRPr lang="en-US"/>
          </a:p>
        </p:txBody>
      </p:sp>
    </p:spTree>
    <p:extLst>
      <p:ext uri="{BB962C8B-B14F-4D97-AF65-F5344CB8AC3E}">
        <p14:creationId xmlns:p14="http://schemas.microsoft.com/office/powerpoint/2010/main" val="4027852823"/>
      </p:ext>
    </p:extLst>
  </p:cSld>
  <p:clrMapOvr>
    <a:masterClrMapping/>
  </p:clrMapOvr>
  <mc:AlternateContent xmlns:mc="http://schemas.openxmlformats.org/markup-compatibility/2006" xmlns:p14="http://schemas.microsoft.com/office/powerpoint/2010/main">
    <mc:Choice Requires="p14">
      <p:transition spd="slow" p14:dur="2000" advTm="2402"/>
    </mc:Choice>
    <mc:Fallback xmlns="">
      <p:transition spd="slow" advTm="240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79E3-83C1-7345-AF33-970E0E0416DD}"/>
              </a:ext>
            </a:extLst>
          </p:cNvPr>
          <p:cNvSpPr>
            <a:spLocks noGrp="1"/>
          </p:cNvSpPr>
          <p:nvPr>
            <p:ph type="title"/>
          </p:nvPr>
        </p:nvSpPr>
        <p:spPr>
          <a:xfrm>
            <a:off x="276370" y="214660"/>
            <a:ext cx="8017701" cy="1325563"/>
          </a:xfrm>
        </p:spPr>
        <p:txBody>
          <a:bodyPr>
            <a:normAutofit fontScale="90000"/>
          </a:bodyPr>
          <a:lstStyle/>
          <a:p>
            <a:r>
              <a:rPr lang="en-US" dirty="0"/>
              <a:t>Phone reuse is a huge opportunity to enable compute and reclaim e-waste.</a:t>
            </a:r>
          </a:p>
        </p:txBody>
      </p:sp>
      <p:pic>
        <p:nvPicPr>
          <p:cNvPr id="4" name="Picture 3">
            <a:extLst>
              <a:ext uri="{FF2B5EF4-FFF2-40B4-BE49-F238E27FC236}">
                <a16:creationId xmlns:a16="http://schemas.microsoft.com/office/drawing/2014/main" id="{6814D7C8-AB90-2A42-BCB7-2EB3381F7D62}"/>
              </a:ext>
            </a:extLst>
          </p:cNvPr>
          <p:cNvPicPr>
            <a:picLocks noChangeAspect="1"/>
          </p:cNvPicPr>
          <p:nvPr/>
        </p:nvPicPr>
        <p:blipFill>
          <a:blip r:embed="rId4"/>
          <a:stretch>
            <a:fillRect/>
          </a:stretch>
        </p:blipFill>
        <p:spPr>
          <a:xfrm>
            <a:off x="225534" y="2557050"/>
            <a:ext cx="6678384" cy="3554624"/>
          </a:xfrm>
          <a:prstGeom prst="rect">
            <a:avLst/>
          </a:prstGeom>
        </p:spPr>
      </p:pic>
      <p:sp>
        <p:nvSpPr>
          <p:cNvPr id="8" name="Slide Number Placeholder 7">
            <a:extLst>
              <a:ext uri="{FF2B5EF4-FFF2-40B4-BE49-F238E27FC236}">
                <a16:creationId xmlns:a16="http://schemas.microsoft.com/office/drawing/2014/main" id="{72774F16-AFCA-9744-B268-9CBF135AB1D4}"/>
              </a:ext>
            </a:extLst>
          </p:cNvPr>
          <p:cNvSpPr>
            <a:spLocks noGrp="1"/>
          </p:cNvSpPr>
          <p:nvPr>
            <p:ph type="sldNum" sz="quarter" idx="12"/>
          </p:nvPr>
        </p:nvSpPr>
        <p:spPr/>
        <p:txBody>
          <a:bodyPr/>
          <a:lstStyle/>
          <a:p>
            <a:fld id="{A3A8CF9A-89C2-404D-8827-D018C76B10DE}" type="slidenum">
              <a:rPr lang="en-US" smtClean="0"/>
              <a:t>37</a:t>
            </a:fld>
            <a:endParaRPr lang="en-US"/>
          </a:p>
        </p:txBody>
      </p:sp>
      <p:pic>
        <p:nvPicPr>
          <p:cNvPr id="9" name="Shape 219">
            <a:extLst>
              <a:ext uri="{FF2B5EF4-FFF2-40B4-BE49-F238E27FC236}">
                <a16:creationId xmlns:a16="http://schemas.microsoft.com/office/drawing/2014/main" id="{6172EA6C-0ED4-7844-9849-A066C8D9243B}"/>
              </a:ext>
            </a:extLst>
          </p:cNvPr>
          <p:cNvPicPr preferRelativeResize="0"/>
          <p:nvPr/>
        </p:nvPicPr>
        <p:blipFill>
          <a:blip r:embed="rId5">
            <a:alphaModFix/>
          </a:blip>
          <a:stretch>
            <a:fillRect/>
          </a:stretch>
        </p:blipFill>
        <p:spPr>
          <a:xfrm>
            <a:off x="7847685" y="2846236"/>
            <a:ext cx="3676260" cy="3510114"/>
          </a:xfrm>
          <a:prstGeom prst="rect">
            <a:avLst/>
          </a:prstGeom>
          <a:noFill/>
          <a:ln>
            <a:noFill/>
          </a:ln>
        </p:spPr>
      </p:pic>
      <p:pic>
        <p:nvPicPr>
          <p:cNvPr id="10" name="Shape 220">
            <a:extLst>
              <a:ext uri="{FF2B5EF4-FFF2-40B4-BE49-F238E27FC236}">
                <a16:creationId xmlns:a16="http://schemas.microsoft.com/office/drawing/2014/main" id="{605BE230-AB3A-6A47-BF63-75918B239B64}"/>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7316668" y="1825625"/>
            <a:ext cx="1531126" cy="1020611"/>
          </a:xfrm>
          <a:prstGeom prst="rect">
            <a:avLst/>
          </a:prstGeom>
          <a:noFill/>
          <a:ln>
            <a:noFill/>
          </a:ln>
        </p:spPr>
      </p:pic>
      <p:pic>
        <p:nvPicPr>
          <p:cNvPr id="11" name="Shape 221">
            <a:extLst>
              <a:ext uri="{FF2B5EF4-FFF2-40B4-BE49-F238E27FC236}">
                <a16:creationId xmlns:a16="http://schemas.microsoft.com/office/drawing/2014/main" id="{38C7F57C-98D2-C944-95E5-551CCBB67214}"/>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9187293" y="1862976"/>
            <a:ext cx="1039405" cy="831524"/>
          </a:xfrm>
          <a:prstGeom prst="rect">
            <a:avLst/>
          </a:prstGeom>
          <a:noFill/>
          <a:ln>
            <a:noFill/>
          </a:ln>
        </p:spPr>
      </p:pic>
      <p:pic>
        <p:nvPicPr>
          <p:cNvPr id="12" name="Shape 222">
            <a:extLst>
              <a:ext uri="{FF2B5EF4-FFF2-40B4-BE49-F238E27FC236}">
                <a16:creationId xmlns:a16="http://schemas.microsoft.com/office/drawing/2014/main" id="{6353E907-B67A-4042-86DB-8069381A5677}"/>
              </a:ext>
            </a:extLst>
          </p:cNvPr>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10893809" y="1915179"/>
            <a:ext cx="841502" cy="841502"/>
          </a:xfrm>
          <a:prstGeom prst="rect">
            <a:avLst/>
          </a:prstGeom>
          <a:noFill/>
          <a:ln>
            <a:noFill/>
          </a:ln>
        </p:spPr>
      </p:pic>
      <p:sp>
        <p:nvSpPr>
          <p:cNvPr id="13" name="Shape 223">
            <a:extLst>
              <a:ext uri="{FF2B5EF4-FFF2-40B4-BE49-F238E27FC236}">
                <a16:creationId xmlns:a16="http://schemas.microsoft.com/office/drawing/2014/main" id="{CD4723A8-84A3-BB48-95E1-34D159E5EB8A}"/>
              </a:ext>
            </a:extLst>
          </p:cNvPr>
          <p:cNvSpPr txBox="1"/>
          <p:nvPr/>
        </p:nvSpPr>
        <p:spPr>
          <a:xfrm>
            <a:off x="7788276" y="2764825"/>
            <a:ext cx="862754" cy="315147"/>
          </a:xfrm>
          <a:prstGeom prst="rect">
            <a:avLst/>
          </a:prstGeom>
          <a:noFill/>
          <a:ln>
            <a:noFill/>
          </a:ln>
        </p:spPr>
        <p:txBody>
          <a:bodyPr lIns="91425" tIns="91425" rIns="91425" bIns="91425" anchor="t" anchorCtr="0">
            <a:noAutofit/>
          </a:bodyPr>
          <a:lstStyle/>
          <a:p>
            <a:pPr lvl="0">
              <a:spcBef>
                <a:spcPts val="0"/>
              </a:spcBef>
              <a:buNone/>
            </a:pPr>
            <a:r>
              <a:rPr lang="en" dirty="0"/>
              <a:t>GPS</a:t>
            </a:r>
          </a:p>
        </p:txBody>
      </p:sp>
      <p:pic>
        <p:nvPicPr>
          <p:cNvPr id="14" name="Shape 224">
            <a:extLst>
              <a:ext uri="{FF2B5EF4-FFF2-40B4-BE49-F238E27FC236}">
                <a16:creationId xmlns:a16="http://schemas.microsoft.com/office/drawing/2014/main" id="{F856F4E2-D9A4-BB4E-9D44-DFF89D16DC09}"/>
              </a:ext>
            </a:extLst>
          </p:cNvPr>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10884839" y="5558365"/>
            <a:ext cx="1051856" cy="745353"/>
          </a:xfrm>
          <a:prstGeom prst="rect">
            <a:avLst/>
          </a:prstGeom>
          <a:noFill/>
          <a:ln>
            <a:noFill/>
          </a:ln>
        </p:spPr>
      </p:pic>
      <p:pic>
        <p:nvPicPr>
          <p:cNvPr id="15" name="Shape 225">
            <a:extLst>
              <a:ext uri="{FF2B5EF4-FFF2-40B4-BE49-F238E27FC236}">
                <a16:creationId xmlns:a16="http://schemas.microsoft.com/office/drawing/2014/main" id="{1479B005-CCB3-DE47-8F77-643619136D97}"/>
              </a:ext>
            </a:extLst>
          </p:cNvPr>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7579446" y="3492860"/>
            <a:ext cx="1051853" cy="841502"/>
          </a:xfrm>
          <a:prstGeom prst="rect">
            <a:avLst/>
          </a:prstGeom>
          <a:noFill/>
          <a:ln>
            <a:noFill/>
          </a:ln>
        </p:spPr>
      </p:pic>
      <p:pic>
        <p:nvPicPr>
          <p:cNvPr id="16" name="Shape 226">
            <a:extLst>
              <a:ext uri="{FF2B5EF4-FFF2-40B4-BE49-F238E27FC236}">
                <a16:creationId xmlns:a16="http://schemas.microsoft.com/office/drawing/2014/main" id="{00F5BBC9-D4B5-7C4F-9390-133D2E12223D}"/>
              </a:ext>
            </a:extLst>
          </p:cNvPr>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11043808" y="4790055"/>
            <a:ext cx="733919" cy="606695"/>
          </a:xfrm>
          <a:prstGeom prst="rect">
            <a:avLst/>
          </a:prstGeom>
          <a:noFill/>
          <a:ln>
            <a:noFill/>
          </a:ln>
        </p:spPr>
      </p:pic>
      <p:pic>
        <p:nvPicPr>
          <p:cNvPr id="17" name="Shape 227">
            <a:extLst>
              <a:ext uri="{FF2B5EF4-FFF2-40B4-BE49-F238E27FC236}">
                <a16:creationId xmlns:a16="http://schemas.microsoft.com/office/drawing/2014/main" id="{7117A76A-4493-2647-A2A0-FD2A86AA4D9D}"/>
              </a:ext>
            </a:extLst>
          </p:cNvPr>
          <p:cNvPicPr preferRelativeResize="0"/>
          <p:nvPr/>
        </p:nvPicPr>
        <p:blipFill>
          <a:blip r:embed="rId12" cstate="print">
            <a:alphaModFix/>
            <a:extLst>
              <a:ext uri="{28A0092B-C50C-407E-A947-70E740481C1C}">
                <a14:useLocalDpi xmlns:a14="http://schemas.microsoft.com/office/drawing/2010/main"/>
              </a:ext>
            </a:extLst>
          </a:blip>
          <a:stretch>
            <a:fillRect/>
          </a:stretch>
        </p:blipFill>
        <p:spPr>
          <a:xfrm>
            <a:off x="10782690" y="3426204"/>
            <a:ext cx="1256156" cy="1111550"/>
          </a:xfrm>
          <a:prstGeom prst="rect">
            <a:avLst/>
          </a:prstGeom>
          <a:noFill/>
          <a:ln>
            <a:noFill/>
          </a:ln>
        </p:spPr>
      </p:pic>
      <p:pic>
        <p:nvPicPr>
          <p:cNvPr id="18" name="Shape 228">
            <a:extLst>
              <a:ext uri="{FF2B5EF4-FFF2-40B4-BE49-F238E27FC236}">
                <a16:creationId xmlns:a16="http://schemas.microsoft.com/office/drawing/2014/main" id="{71098AEC-9B84-4347-86A2-65621045E30C}"/>
              </a:ext>
            </a:extLst>
          </p:cNvPr>
          <p:cNvPicPr preferRelativeResize="0"/>
          <p:nvPr/>
        </p:nvPicPr>
        <p:blipFill>
          <a:blip r:embed="rId13" cstate="print">
            <a:alphaModFix/>
            <a:extLst>
              <a:ext uri="{28A0092B-C50C-407E-A947-70E740481C1C}">
                <a14:useLocalDpi xmlns:a14="http://schemas.microsoft.com/office/drawing/2010/main"/>
              </a:ext>
            </a:extLst>
          </a:blip>
          <a:stretch>
            <a:fillRect/>
          </a:stretch>
        </p:blipFill>
        <p:spPr>
          <a:xfrm>
            <a:off x="7467590" y="5819503"/>
            <a:ext cx="1065741" cy="528071"/>
          </a:xfrm>
          <a:prstGeom prst="rect">
            <a:avLst/>
          </a:prstGeom>
          <a:noFill/>
          <a:ln>
            <a:noFill/>
          </a:ln>
        </p:spPr>
      </p:pic>
      <p:pic>
        <p:nvPicPr>
          <p:cNvPr id="19" name="Shape 229">
            <a:extLst>
              <a:ext uri="{FF2B5EF4-FFF2-40B4-BE49-F238E27FC236}">
                <a16:creationId xmlns:a16="http://schemas.microsoft.com/office/drawing/2014/main" id="{57248174-AC7C-9547-B764-92E68901162E}"/>
              </a:ext>
            </a:extLst>
          </p:cNvPr>
          <p:cNvPicPr preferRelativeResize="0"/>
          <p:nvPr/>
        </p:nvPicPr>
        <p:blipFill>
          <a:blip r:embed="rId14" cstate="print">
            <a:alphaModFix/>
            <a:extLst>
              <a:ext uri="{28A0092B-C50C-407E-A947-70E740481C1C}">
                <a14:useLocalDpi xmlns:a14="http://schemas.microsoft.com/office/drawing/2010/main"/>
              </a:ext>
            </a:extLst>
          </a:blip>
          <a:stretch>
            <a:fillRect/>
          </a:stretch>
        </p:blipFill>
        <p:spPr>
          <a:xfrm>
            <a:off x="7678681" y="4747251"/>
            <a:ext cx="862754" cy="862754"/>
          </a:xfrm>
          <a:prstGeom prst="rect">
            <a:avLst/>
          </a:prstGeom>
          <a:noFill/>
          <a:ln>
            <a:noFill/>
          </a:ln>
        </p:spPr>
      </p:pic>
    </p:spTree>
    <p:custDataLst>
      <p:tags r:id="rId1"/>
    </p:custDataLst>
    <p:extLst>
      <p:ext uri="{BB962C8B-B14F-4D97-AF65-F5344CB8AC3E}">
        <p14:creationId xmlns:p14="http://schemas.microsoft.com/office/powerpoint/2010/main" val="3041215590"/>
      </p:ext>
    </p:extLst>
  </p:cSld>
  <p:clrMapOvr>
    <a:masterClrMapping/>
  </p:clrMapOvr>
  <mc:AlternateContent xmlns:mc="http://schemas.openxmlformats.org/markup-compatibility/2006" xmlns:p14="http://schemas.microsoft.com/office/powerpoint/2010/main">
    <mc:Choice Requires="p14">
      <p:transition spd="slow" p14:dur="2000" advTm="27639"/>
    </mc:Choice>
    <mc:Fallback xmlns="">
      <p:transition spd="slow" advTm="276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Loose association requires future work  </a:t>
            </a:r>
          </a:p>
        </p:txBody>
      </p:sp>
      <p:sp>
        <p:nvSpPr>
          <p:cNvPr id="3" name="Content Placeholder 2"/>
          <p:cNvSpPr>
            <a:spLocks noGrp="1"/>
          </p:cNvSpPr>
          <p:nvPr>
            <p:ph idx="1"/>
          </p:nvPr>
        </p:nvSpPr>
        <p:spPr/>
        <p:txBody>
          <a:bodyPr/>
          <a:lstStyle/>
          <a:p>
            <a:r>
              <a:rPr lang="en-US" dirty="0"/>
              <a:t>Android is doubling down on tight association (as they should)</a:t>
            </a:r>
          </a:p>
          <a:p>
            <a:r>
              <a:rPr lang="en-US" dirty="0"/>
              <a:t>A loose association version of Android</a:t>
            </a:r>
          </a:p>
          <a:p>
            <a:r>
              <a:rPr lang="en-US" dirty="0"/>
              <a:t>A solution for heterogeneity </a:t>
            </a:r>
          </a:p>
          <a:p>
            <a:r>
              <a:rPr lang="en-US" dirty="0"/>
              <a:t>Recycling centers</a:t>
            </a:r>
          </a:p>
        </p:txBody>
      </p:sp>
      <p:sp>
        <p:nvSpPr>
          <p:cNvPr id="4" name="Slide Number Placeholder 3"/>
          <p:cNvSpPr>
            <a:spLocks noGrp="1"/>
          </p:cNvSpPr>
          <p:nvPr>
            <p:ph type="sldNum" sz="quarter" idx="12"/>
          </p:nvPr>
        </p:nvSpPr>
        <p:spPr/>
        <p:txBody>
          <a:bodyPr/>
          <a:lstStyle/>
          <a:p>
            <a:fld id="{A3A8CF9A-89C2-404D-8827-D018C76B10DE}" type="slidenum">
              <a:rPr lang="en-US" smtClean="0"/>
              <a:t>38</a:t>
            </a:fld>
            <a:endParaRPr lang="en-US"/>
          </a:p>
        </p:txBody>
      </p:sp>
      <p:sp>
        <p:nvSpPr>
          <p:cNvPr id="5" name="TextBox 4">
            <a:extLst>
              <a:ext uri="{FF2B5EF4-FFF2-40B4-BE49-F238E27FC236}">
                <a16:creationId xmlns:a16="http://schemas.microsoft.com/office/drawing/2014/main" id="{E4360FF0-9C9B-4E49-98EE-E2B1F778700F}"/>
              </a:ext>
            </a:extLst>
          </p:cNvPr>
          <p:cNvSpPr txBox="1"/>
          <p:nvPr/>
        </p:nvSpPr>
        <p:spPr>
          <a:xfrm>
            <a:off x="5532712" y="6611779"/>
            <a:ext cx="4735592" cy="246221"/>
          </a:xfrm>
          <a:prstGeom prst="rect">
            <a:avLst/>
          </a:prstGeom>
          <a:noFill/>
        </p:spPr>
        <p:txBody>
          <a:bodyPr wrap="none" rtlCol="0">
            <a:spAutoFit/>
          </a:bodyPr>
          <a:lstStyle/>
          <a:p>
            <a:r>
              <a:rPr lang="en-US" sz="1000" dirty="0"/>
              <a:t>https://</a:t>
            </a:r>
            <a:r>
              <a:rPr lang="en-US" sz="1000" dirty="0" err="1"/>
              <a:t>developer.android.com</a:t>
            </a:r>
            <a:r>
              <a:rPr lang="en-US" sz="1000" dirty="0"/>
              <a:t>/distribute/best-practices/develop/runtime-permissions</a:t>
            </a:r>
          </a:p>
        </p:txBody>
      </p:sp>
      <p:pic>
        <p:nvPicPr>
          <p:cNvPr id="6" name="Picture 5">
            <a:extLst>
              <a:ext uri="{FF2B5EF4-FFF2-40B4-BE49-F238E27FC236}">
                <a16:creationId xmlns:a16="http://schemas.microsoft.com/office/drawing/2014/main" id="{639B5AFF-B617-7F4E-AA54-AB6F65B593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7506" y="2125266"/>
            <a:ext cx="2347605" cy="4340268"/>
          </a:xfrm>
          <a:prstGeom prst="rect">
            <a:avLst/>
          </a:prstGeom>
        </p:spPr>
      </p:pic>
    </p:spTree>
    <p:extLst>
      <p:ext uri="{BB962C8B-B14F-4D97-AF65-F5344CB8AC3E}">
        <p14:creationId xmlns:p14="http://schemas.microsoft.com/office/powerpoint/2010/main" val="2473529706"/>
      </p:ext>
    </p:extLst>
  </p:cSld>
  <p:clrMapOvr>
    <a:masterClrMapping/>
  </p:clrMapOvr>
  <mc:AlternateContent xmlns:mc="http://schemas.openxmlformats.org/markup-compatibility/2006" xmlns:p14="http://schemas.microsoft.com/office/powerpoint/2010/main">
    <mc:Choice Requires="p14">
      <p:transition spd="slow" p14:dur="2000" advTm="37343"/>
    </mc:Choice>
    <mc:Fallback xmlns="">
      <p:transition spd="slow" advTm="3734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2F09-C0D2-544C-8288-ED87A9E37D91}"/>
              </a:ext>
            </a:extLst>
          </p:cNvPr>
          <p:cNvSpPr>
            <a:spLocks noGrp="1"/>
          </p:cNvSpPr>
          <p:nvPr>
            <p:ph type="title"/>
          </p:nvPr>
        </p:nvSpPr>
        <p:spPr/>
        <p:txBody>
          <a:bodyPr/>
          <a:lstStyle/>
          <a:p>
            <a:r>
              <a:rPr lang="en-US" dirty="0"/>
              <a:t>The </a:t>
            </a:r>
            <a:r>
              <a:rPr lang="en-US" dirty="0" err="1"/>
              <a:t>PlugWatch</a:t>
            </a:r>
            <a:r>
              <a:rPr lang="en-US" dirty="0"/>
              <a:t> is dead. Long live the </a:t>
            </a:r>
            <a:r>
              <a:rPr lang="en-US" dirty="0" err="1"/>
              <a:t>PowerWatch</a:t>
            </a:r>
            <a:r>
              <a:rPr lang="en-US" dirty="0"/>
              <a:t>.</a:t>
            </a:r>
          </a:p>
        </p:txBody>
      </p:sp>
      <p:sp>
        <p:nvSpPr>
          <p:cNvPr id="3" name="Content Placeholder 2">
            <a:extLst>
              <a:ext uri="{FF2B5EF4-FFF2-40B4-BE49-F238E27FC236}">
                <a16:creationId xmlns:a16="http://schemas.microsoft.com/office/drawing/2014/main" id="{8A091871-D284-5144-BF43-B6EB5B5A0FA3}"/>
              </a:ext>
            </a:extLst>
          </p:cNvPr>
          <p:cNvSpPr>
            <a:spLocks noGrp="1"/>
          </p:cNvSpPr>
          <p:nvPr>
            <p:ph idx="1"/>
          </p:nvPr>
        </p:nvSpPr>
        <p:spPr>
          <a:xfrm>
            <a:off x="392057" y="1618683"/>
            <a:ext cx="11501118" cy="1529986"/>
          </a:xfrm>
        </p:spPr>
        <p:txBody>
          <a:bodyPr>
            <a:normAutofit/>
          </a:bodyPr>
          <a:lstStyle/>
          <a:p>
            <a:r>
              <a:rPr lang="en-US" dirty="0"/>
              <a:t>Custom hardware solution developed and deployed in Ghana </a:t>
            </a:r>
          </a:p>
          <a:p>
            <a:r>
              <a:rPr lang="en-US" dirty="0"/>
              <a:t>Hundreds of sensors and millions of data points </a:t>
            </a:r>
          </a:p>
        </p:txBody>
      </p:sp>
      <p:pic>
        <p:nvPicPr>
          <p:cNvPr id="4" name="Picture 3">
            <a:extLst>
              <a:ext uri="{FF2B5EF4-FFF2-40B4-BE49-F238E27FC236}">
                <a16:creationId xmlns:a16="http://schemas.microsoft.com/office/drawing/2014/main" id="{09F45AED-01D7-AC4D-BA01-3230FD7009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5366" y="2670225"/>
            <a:ext cx="2308902" cy="3461664"/>
          </a:xfrm>
          <a:prstGeom prst="rect">
            <a:avLst/>
          </a:prstGeom>
        </p:spPr>
      </p:pic>
      <p:sp>
        <p:nvSpPr>
          <p:cNvPr id="5" name="TextBox 4">
            <a:extLst>
              <a:ext uri="{FF2B5EF4-FFF2-40B4-BE49-F238E27FC236}">
                <a16:creationId xmlns:a16="http://schemas.microsoft.com/office/drawing/2014/main" id="{A7CBA07F-AB0E-9343-92FE-611982538732}"/>
              </a:ext>
            </a:extLst>
          </p:cNvPr>
          <p:cNvSpPr txBox="1"/>
          <p:nvPr/>
        </p:nvSpPr>
        <p:spPr>
          <a:xfrm>
            <a:off x="967298" y="5987018"/>
            <a:ext cx="3769056" cy="738664"/>
          </a:xfrm>
          <a:prstGeom prst="rect">
            <a:avLst/>
          </a:prstGeom>
          <a:noFill/>
        </p:spPr>
        <p:txBody>
          <a:bodyPr wrap="square" rtlCol="0">
            <a:spAutoFit/>
          </a:bodyPr>
          <a:lstStyle/>
          <a:p>
            <a:r>
              <a:rPr lang="en-US" sz="1400" dirty="0" err="1"/>
              <a:t>PowerWatch</a:t>
            </a:r>
            <a:r>
              <a:rPr lang="en-US" sz="1400" dirty="0"/>
              <a:t>: Noah Klugman, Josh Adkins, Pat </a:t>
            </a:r>
            <a:r>
              <a:rPr lang="en-US" sz="1400" dirty="0" err="1"/>
              <a:t>Pannuto</a:t>
            </a:r>
            <a:r>
              <a:rPr lang="en-US" sz="1400" dirty="0"/>
              <a:t>, Matt </a:t>
            </a:r>
            <a:r>
              <a:rPr lang="en-US" sz="1400" dirty="0" err="1"/>
              <a:t>Podolsky</a:t>
            </a:r>
            <a:r>
              <a:rPr lang="en-US" sz="1400" dirty="0"/>
              <a:t>, Neal Jackson, Branden </a:t>
            </a:r>
            <a:r>
              <a:rPr lang="en-US" sz="1400" dirty="0" err="1"/>
              <a:t>Ghena</a:t>
            </a:r>
            <a:r>
              <a:rPr lang="en-US" sz="1400" dirty="0"/>
              <a:t>, Jay Taneja, Prabal Dutta</a:t>
            </a:r>
          </a:p>
        </p:txBody>
      </p:sp>
      <p:pic>
        <p:nvPicPr>
          <p:cNvPr id="7" name="Picture 6">
            <a:extLst>
              <a:ext uri="{FF2B5EF4-FFF2-40B4-BE49-F238E27FC236}">
                <a16:creationId xmlns:a16="http://schemas.microsoft.com/office/drawing/2014/main" id="{C846B55E-52D0-B346-AA00-FFBC3FF576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99529" y="2832603"/>
            <a:ext cx="5348942" cy="3455058"/>
          </a:xfrm>
          <a:prstGeom prst="rect">
            <a:avLst/>
          </a:prstGeom>
        </p:spPr>
      </p:pic>
      <p:sp>
        <p:nvSpPr>
          <p:cNvPr id="8" name="TextBox 7">
            <a:extLst>
              <a:ext uri="{FF2B5EF4-FFF2-40B4-BE49-F238E27FC236}">
                <a16:creationId xmlns:a16="http://schemas.microsoft.com/office/drawing/2014/main" id="{735A4AF7-315C-F444-8C0C-191CF431A00F}"/>
              </a:ext>
            </a:extLst>
          </p:cNvPr>
          <p:cNvSpPr txBox="1"/>
          <p:nvPr/>
        </p:nvSpPr>
        <p:spPr>
          <a:xfrm>
            <a:off x="5649857" y="6355432"/>
            <a:ext cx="4574389" cy="307777"/>
          </a:xfrm>
          <a:prstGeom prst="rect">
            <a:avLst/>
          </a:prstGeom>
          <a:noFill/>
        </p:spPr>
        <p:txBody>
          <a:bodyPr wrap="square" rtlCol="0">
            <a:spAutoFit/>
          </a:bodyPr>
          <a:lstStyle/>
          <a:p>
            <a:pPr algn="ctr"/>
            <a:r>
              <a:rPr lang="en-US" sz="1400" dirty="0" err="1"/>
              <a:t>PowerWatch</a:t>
            </a:r>
            <a:r>
              <a:rPr lang="en-US" sz="1400" dirty="0"/>
              <a:t> devices being prepared for deployment</a:t>
            </a:r>
          </a:p>
        </p:txBody>
      </p:sp>
      <p:sp>
        <p:nvSpPr>
          <p:cNvPr id="10" name="Slide Number Placeholder 9">
            <a:extLst>
              <a:ext uri="{FF2B5EF4-FFF2-40B4-BE49-F238E27FC236}">
                <a16:creationId xmlns:a16="http://schemas.microsoft.com/office/drawing/2014/main" id="{249ADCEE-F32C-E049-BB48-CF5D2B9F6931}"/>
              </a:ext>
            </a:extLst>
          </p:cNvPr>
          <p:cNvSpPr>
            <a:spLocks noGrp="1"/>
          </p:cNvSpPr>
          <p:nvPr>
            <p:ph type="sldNum" sz="quarter" idx="12"/>
          </p:nvPr>
        </p:nvSpPr>
        <p:spPr/>
        <p:txBody>
          <a:bodyPr/>
          <a:lstStyle/>
          <a:p>
            <a:fld id="{A3A8CF9A-89C2-404D-8827-D018C76B10DE}" type="slidenum">
              <a:rPr lang="en-US" smtClean="0"/>
              <a:t>39</a:t>
            </a:fld>
            <a:endParaRPr lang="en-US"/>
          </a:p>
        </p:txBody>
      </p:sp>
    </p:spTree>
    <p:extLst>
      <p:ext uri="{BB962C8B-B14F-4D97-AF65-F5344CB8AC3E}">
        <p14:creationId xmlns:p14="http://schemas.microsoft.com/office/powerpoint/2010/main" val="1987868210"/>
      </p:ext>
    </p:extLst>
  </p:cSld>
  <p:clrMapOvr>
    <a:masterClrMapping/>
  </p:clrMapOvr>
  <mc:AlternateContent xmlns:mc="http://schemas.openxmlformats.org/markup-compatibility/2006" xmlns:p14="http://schemas.microsoft.com/office/powerpoint/2010/main">
    <mc:Choice Requires="p14">
      <p:transition spd="slow" p14:dur="2000" advTm="13748"/>
    </mc:Choice>
    <mc:Fallback xmlns="">
      <p:transition spd="slow" advTm="1374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a:xfrm>
            <a:off x="296905" y="192250"/>
            <a:ext cx="10515600" cy="1325563"/>
          </a:xfrm>
        </p:spPr>
        <p:txBody>
          <a:bodyPr/>
          <a:lstStyle/>
          <a:p>
            <a:r>
              <a:rPr lang="en-US" dirty="0"/>
              <a:t>Insight: Android smartphones should make the gateway as easy as writing an app</a:t>
            </a:r>
          </a:p>
        </p:txBody>
      </p:sp>
      <p:pic>
        <p:nvPicPr>
          <p:cNvPr id="7" name="Picture 6">
            <a:extLst>
              <a:ext uri="{FF2B5EF4-FFF2-40B4-BE49-F238E27FC236}">
                <a16:creationId xmlns:a16="http://schemas.microsoft.com/office/drawing/2014/main" id="{648907B7-0D1C-3249-942A-F0FEF7C1C55D}"/>
              </a:ext>
            </a:extLst>
          </p:cNvPr>
          <p:cNvPicPr>
            <a:picLocks noChangeAspect="1"/>
          </p:cNvPicPr>
          <p:nvPr/>
        </p:nvPicPr>
        <p:blipFill>
          <a:blip r:embed="rId3"/>
          <a:stretch>
            <a:fillRect/>
          </a:stretch>
        </p:blipFill>
        <p:spPr>
          <a:xfrm>
            <a:off x="4559474" y="1919433"/>
            <a:ext cx="7170264" cy="3875035"/>
          </a:xfrm>
          <a:prstGeom prst="rect">
            <a:avLst/>
          </a:prstGeom>
        </p:spPr>
      </p:pic>
      <p:sp>
        <p:nvSpPr>
          <p:cNvPr id="10" name="Slide Number Placeholder 9">
            <a:extLst>
              <a:ext uri="{FF2B5EF4-FFF2-40B4-BE49-F238E27FC236}">
                <a16:creationId xmlns:a16="http://schemas.microsoft.com/office/drawing/2014/main" id="{B769A44B-9181-A948-8E98-21B8FD63C737}"/>
              </a:ext>
            </a:extLst>
          </p:cNvPr>
          <p:cNvSpPr>
            <a:spLocks noGrp="1"/>
          </p:cNvSpPr>
          <p:nvPr>
            <p:ph type="sldNum" sz="quarter" idx="12"/>
          </p:nvPr>
        </p:nvSpPr>
        <p:spPr>
          <a:xfrm>
            <a:off x="8610600" y="6356350"/>
            <a:ext cx="2743200" cy="365125"/>
          </a:xfrm>
        </p:spPr>
        <p:txBody>
          <a:bodyPr/>
          <a:lstStyle/>
          <a:p>
            <a:fld id="{A3A8CF9A-89C2-404D-8827-D018C76B10DE}" type="slidenum">
              <a:rPr lang="en-US" smtClean="0"/>
              <a:t>4</a:t>
            </a:fld>
            <a:endParaRPr lang="en-US"/>
          </a:p>
        </p:txBody>
      </p:sp>
      <p:sp>
        <p:nvSpPr>
          <p:cNvPr id="6" name="Rectangle 5"/>
          <p:cNvSpPr/>
          <p:nvPr/>
        </p:nvSpPr>
        <p:spPr>
          <a:xfrm>
            <a:off x="5949006" y="1548291"/>
            <a:ext cx="756382" cy="14286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863991" y="4365814"/>
            <a:ext cx="423282" cy="14286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482235" y="4268358"/>
            <a:ext cx="423282" cy="14286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801422" y="1642347"/>
            <a:ext cx="270882" cy="14286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7052593" y="2797370"/>
            <a:ext cx="1036851" cy="1898809"/>
          </a:xfrm>
          <a:prstGeom prst="rect">
            <a:avLst/>
          </a:prstGeom>
        </p:spPr>
      </p:pic>
      <p:pic>
        <p:nvPicPr>
          <p:cNvPr id="14" name="Picture 13">
            <a:extLst>
              <a:ext uri="{FF2B5EF4-FFF2-40B4-BE49-F238E27FC236}">
                <a16:creationId xmlns:a16="http://schemas.microsoft.com/office/drawing/2014/main" id="{648907B7-0D1C-3249-942A-F0FEF7C1C5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76213" y="3259152"/>
            <a:ext cx="762254" cy="506191"/>
          </a:xfrm>
          <a:prstGeom prst="rect">
            <a:avLst/>
          </a:prstGeom>
        </p:spPr>
      </p:pic>
      <p:sp>
        <p:nvSpPr>
          <p:cNvPr id="15" name="Rectangle 14">
            <a:extLst>
              <a:ext uri="{FF2B5EF4-FFF2-40B4-BE49-F238E27FC236}">
                <a16:creationId xmlns:a16="http://schemas.microsoft.com/office/drawing/2014/main" id="{87A9CDE1-F616-1649-9667-C2F77D6C93A1}"/>
              </a:ext>
            </a:extLst>
          </p:cNvPr>
          <p:cNvSpPr/>
          <p:nvPr/>
        </p:nvSpPr>
        <p:spPr>
          <a:xfrm>
            <a:off x="4465983" y="1919433"/>
            <a:ext cx="2398643" cy="277674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05A684-B316-7C4B-AC8F-4E572DE40E26}"/>
              </a:ext>
            </a:extLst>
          </p:cNvPr>
          <p:cNvSpPr/>
          <p:nvPr/>
        </p:nvSpPr>
        <p:spPr>
          <a:xfrm>
            <a:off x="8514434" y="1870778"/>
            <a:ext cx="3305224" cy="382623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6B0C67A6-C28C-464D-9515-24C9208B6C87}"/>
              </a:ext>
            </a:extLst>
          </p:cNvPr>
          <p:cNvSpPr txBox="1">
            <a:spLocks/>
          </p:cNvSpPr>
          <p:nvPr/>
        </p:nvSpPr>
        <p:spPr>
          <a:xfrm>
            <a:off x="296905" y="1975252"/>
            <a:ext cx="4018186" cy="48827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Sensor: </a:t>
            </a:r>
            <a:r>
              <a:rPr lang="en-US" dirty="0" err="1"/>
              <a:t>WiTenergy</a:t>
            </a:r>
            <a:r>
              <a:rPr lang="en-US" dirty="0"/>
              <a:t> E110</a:t>
            </a:r>
          </a:p>
          <a:p>
            <a:pPr lvl="1"/>
            <a:r>
              <a:rPr lang="en-US" dirty="0"/>
              <a:t>Voltage, current</a:t>
            </a:r>
          </a:p>
          <a:p>
            <a:pPr lvl="1"/>
            <a:r>
              <a:rPr lang="en-US" dirty="0"/>
              <a:t>Bluetooth Low Energy</a:t>
            </a:r>
          </a:p>
          <a:p>
            <a:r>
              <a:rPr lang="en-US" dirty="0"/>
              <a:t>Backend</a:t>
            </a:r>
          </a:p>
          <a:p>
            <a:pPr lvl="1"/>
            <a:r>
              <a:rPr lang="en-US" dirty="0" err="1"/>
              <a:t>node.js</a:t>
            </a:r>
            <a:r>
              <a:rPr lang="en-US" dirty="0"/>
              <a:t> + influx</a:t>
            </a:r>
          </a:p>
          <a:p>
            <a:r>
              <a:rPr lang="en-US" dirty="0"/>
              <a:t>Gateway</a:t>
            </a:r>
          </a:p>
          <a:p>
            <a:pPr lvl="1"/>
            <a:r>
              <a:rPr lang="en-US" dirty="0"/>
              <a:t>Android smartphone!</a:t>
            </a:r>
          </a:p>
          <a:p>
            <a:pPr lvl="1"/>
            <a:r>
              <a:rPr lang="en-US" dirty="0"/>
              <a:t>Mature ecosystem</a:t>
            </a:r>
          </a:p>
          <a:p>
            <a:pPr lvl="1"/>
            <a:r>
              <a:rPr lang="en-US" dirty="0"/>
              <a:t>Background services</a:t>
            </a:r>
          </a:p>
          <a:p>
            <a:pPr lvl="1"/>
            <a:r>
              <a:rPr lang="en-US" dirty="0"/>
              <a:t>BLE radio, GSM radio, SD card</a:t>
            </a:r>
          </a:p>
          <a:p>
            <a:pPr lvl="1"/>
            <a:r>
              <a:rPr lang="en-US" dirty="0"/>
              <a:t>OTA updates</a:t>
            </a:r>
          </a:p>
          <a:p>
            <a:pPr lvl="1"/>
            <a:endParaRPr lang="en-US" dirty="0"/>
          </a:p>
        </p:txBody>
      </p:sp>
      <p:sp>
        <p:nvSpPr>
          <p:cNvPr id="18" name="Rectangle 17">
            <a:extLst>
              <a:ext uri="{FF2B5EF4-FFF2-40B4-BE49-F238E27FC236}">
                <a16:creationId xmlns:a16="http://schemas.microsoft.com/office/drawing/2014/main" id="{61B631D8-CBE7-D141-9392-1003A402BC26}"/>
              </a:ext>
            </a:extLst>
          </p:cNvPr>
          <p:cNvSpPr/>
          <p:nvPr/>
        </p:nvSpPr>
        <p:spPr>
          <a:xfrm>
            <a:off x="282433" y="1919432"/>
            <a:ext cx="3995583" cy="20760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0282349"/>
      </p:ext>
    </p:extLst>
  </p:cSld>
  <p:clrMapOvr>
    <a:masterClrMapping/>
  </p:clrMapOvr>
  <mc:AlternateContent xmlns:mc="http://schemas.openxmlformats.org/markup-compatibility/2006" xmlns:p14="http://schemas.microsoft.com/office/powerpoint/2010/main">
    <mc:Choice Requires="p14">
      <p:transition spd="slow" p14:dur="2000" advTm="1134"/>
    </mc:Choice>
    <mc:Fallback xmlns="">
      <p:transition spd="slow" advTm="113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89B8-AFE0-8F44-BEAE-FCC5BF41B26A}"/>
              </a:ext>
            </a:extLst>
          </p:cNvPr>
          <p:cNvSpPr>
            <a:spLocks noGrp="1"/>
          </p:cNvSpPr>
          <p:nvPr>
            <p:ph type="title"/>
          </p:nvPr>
        </p:nvSpPr>
        <p:spPr/>
        <p:txBody>
          <a:bodyPr/>
          <a:lstStyle/>
          <a:p>
            <a:r>
              <a:rPr lang="en-US" dirty="0"/>
              <a:t>Thank you!</a:t>
            </a:r>
          </a:p>
        </p:txBody>
      </p:sp>
      <p:sp>
        <p:nvSpPr>
          <p:cNvPr id="12" name="TextBox 11">
            <a:extLst>
              <a:ext uri="{FF2B5EF4-FFF2-40B4-BE49-F238E27FC236}">
                <a16:creationId xmlns:a16="http://schemas.microsoft.com/office/drawing/2014/main" id="{F7EA8B86-79A3-9648-8022-AA874B0CA66B}"/>
              </a:ext>
            </a:extLst>
          </p:cNvPr>
          <p:cNvSpPr txBox="1"/>
          <p:nvPr/>
        </p:nvSpPr>
        <p:spPr>
          <a:xfrm>
            <a:off x="327596" y="5543116"/>
            <a:ext cx="4310091" cy="1200329"/>
          </a:xfrm>
          <a:prstGeom prst="rect">
            <a:avLst/>
          </a:prstGeom>
          <a:noFill/>
        </p:spPr>
        <p:txBody>
          <a:bodyPr wrap="none" rtlCol="0">
            <a:spAutoFit/>
          </a:bodyPr>
          <a:lstStyle/>
          <a:p>
            <a:r>
              <a:rPr lang="en-US" b="1" dirty="0"/>
              <a:t>University of California, Berkeley</a:t>
            </a:r>
          </a:p>
          <a:p>
            <a:r>
              <a:rPr lang="en-US" dirty="0"/>
              <a:t>Department of Electrical Engineering </a:t>
            </a:r>
          </a:p>
          <a:p>
            <a:r>
              <a:rPr lang="en-US" dirty="0"/>
              <a:t>Department of Energy and Resources</a:t>
            </a:r>
          </a:p>
          <a:p>
            <a:r>
              <a:rPr lang="en-US" dirty="0"/>
              <a:t>Energy Institute at the Haas Business School</a:t>
            </a:r>
          </a:p>
        </p:txBody>
      </p:sp>
      <p:sp>
        <p:nvSpPr>
          <p:cNvPr id="16" name="TextBox 15">
            <a:extLst>
              <a:ext uri="{FF2B5EF4-FFF2-40B4-BE49-F238E27FC236}">
                <a16:creationId xmlns:a16="http://schemas.microsoft.com/office/drawing/2014/main" id="{5E982D97-A3BB-0A4F-8218-D59B45300AD9}"/>
              </a:ext>
            </a:extLst>
          </p:cNvPr>
          <p:cNvSpPr txBox="1"/>
          <p:nvPr/>
        </p:nvSpPr>
        <p:spPr>
          <a:xfrm>
            <a:off x="4382042" y="5543116"/>
            <a:ext cx="3844129" cy="646331"/>
          </a:xfrm>
          <a:prstGeom prst="rect">
            <a:avLst/>
          </a:prstGeom>
          <a:noFill/>
        </p:spPr>
        <p:txBody>
          <a:bodyPr wrap="none" rtlCol="0">
            <a:spAutoFit/>
          </a:bodyPr>
          <a:lstStyle/>
          <a:p>
            <a:r>
              <a:rPr lang="en-US" b="1" dirty="0"/>
              <a:t>University of Massachusetts, Amherst</a:t>
            </a:r>
          </a:p>
          <a:p>
            <a:r>
              <a:rPr lang="en-US" dirty="0"/>
              <a:t>Department of Electrical Engineering</a:t>
            </a:r>
          </a:p>
        </p:txBody>
      </p:sp>
      <p:sp>
        <p:nvSpPr>
          <p:cNvPr id="17" name="TextBox 16">
            <a:extLst>
              <a:ext uri="{FF2B5EF4-FFF2-40B4-BE49-F238E27FC236}">
                <a16:creationId xmlns:a16="http://schemas.microsoft.com/office/drawing/2014/main" id="{956DBF60-99A5-5047-BA57-E42BD57077B4}"/>
              </a:ext>
            </a:extLst>
          </p:cNvPr>
          <p:cNvSpPr txBox="1"/>
          <p:nvPr/>
        </p:nvSpPr>
        <p:spPr>
          <a:xfrm>
            <a:off x="8441959" y="5509249"/>
            <a:ext cx="3631507" cy="646331"/>
          </a:xfrm>
          <a:prstGeom prst="rect">
            <a:avLst/>
          </a:prstGeom>
          <a:noFill/>
        </p:spPr>
        <p:txBody>
          <a:bodyPr wrap="none" rtlCol="0">
            <a:spAutoFit/>
          </a:bodyPr>
          <a:lstStyle/>
          <a:p>
            <a:r>
              <a:rPr lang="en-US" b="1" dirty="0"/>
              <a:t>The State University of Zanzibar</a:t>
            </a:r>
          </a:p>
          <a:p>
            <a:r>
              <a:rPr lang="en-US" dirty="0"/>
              <a:t>Department of Development Studies</a:t>
            </a:r>
          </a:p>
        </p:txBody>
      </p:sp>
      <p:sp>
        <p:nvSpPr>
          <p:cNvPr id="20" name="Slide Number Placeholder 19">
            <a:extLst>
              <a:ext uri="{FF2B5EF4-FFF2-40B4-BE49-F238E27FC236}">
                <a16:creationId xmlns:a16="http://schemas.microsoft.com/office/drawing/2014/main" id="{B299BABC-5365-8745-A3BB-3BF5D48DB338}"/>
              </a:ext>
            </a:extLst>
          </p:cNvPr>
          <p:cNvSpPr>
            <a:spLocks noGrp="1"/>
          </p:cNvSpPr>
          <p:nvPr>
            <p:ph type="sldNum" sz="quarter" idx="12"/>
          </p:nvPr>
        </p:nvSpPr>
        <p:spPr/>
        <p:txBody>
          <a:bodyPr/>
          <a:lstStyle/>
          <a:p>
            <a:fld id="{A3A8CF9A-89C2-404D-8827-D018C76B10DE}" type="slidenum">
              <a:rPr lang="en-US" smtClean="0"/>
              <a:t>40</a:t>
            </a:fld>
            <a:endParaRPr lang="en-US"/>
          </a:p>
        </p:txBody>
      </p:sp>
      <p:sp>
        <p:nvSpPr>
          <p:cNvPr id="3" name="TextBox 2">
            <a:extLst>
              <a:ext uri="{FF2B5EF4-FFF2-40B4-BE49-F238E27FC236}">
                <a16:creationId xmlns:a16="http://schemas.microsoft.com/office/drawing/2014/main" id="{7BC55B6D-4FB5-0A40-9935-8D6FE03C3C43}"/>
              </a:ext>
            </a:extLst>
          </p:cNvPr>
          <p:cNvSpPr txBox="1"/>
          <p:nvPr/>
        </p:nvSpPr>
        <p:spPr>
          <a:xfrm>
            <a:off x="812800" y="2082800"/>
            <a:ext cx="12259733" cy="584775"/>
          </a:xfrm>
          <a:prstGeom prst="rect">
            <a:avLst/>
          </a:prstGeom>
          <a:noFill/>
        </p:spPr>
        <p:txBody>
          <a:bodyPr wrap="square" rtlCol="0">
            <a:spAutoFit/>
          </a:bodyPr>
          <a:lstStyle/>
          <a:p>
            <a:r>
              <a:rPr lang="en-US" sz="3200" u="sng" dirty="0"/>
              <a:t>Experience: Android Resists Liberation from Its Primary Use Case </a:t>
            </a:r>
          </a:p>
        </p:txBody>
      </p:sp>
      <p:sp>
        <p:nvSpPr>
          <p:cNvPr id="13" name="Subtitle 2">
            <a:extLst>
              <a:ext uri="{FF2B5EF4-FFF2-40B4-BE49-F238E27FC236}">
                <a16:creationId xmlns:a16="http://schemas.microsoft.com/office/drawing/2014/main" id="{C37BF9CA-0E4E-DE4D-B7C7-23AF86A08F58}"/>
              </a:ext>
            </a:extLst>
          </p:cNvPr>
          <p:cNvSpPr txBox="1">
            <a:spLocks/>
          </p:cNvSpPr>
          <p:nvPr/>
        </p:nvSpPr>
        <p:spPr>
          <a:xfrm>
            <a:off x="1390125" y="2794219"/>
            <a:ext cx="9642438" cy="123989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Noah Klugman</a:t>
            </a:r>
            <a:r>
              <a:rPr lang="en-US" baseline="30000" dirty="0"/>
              <a:t>†</a:t>
            </a:r>
            <a:r>
              <a:rPr lang="en-US" dirty="0"/>
              <a:t>, Veronica Jacome</a:t>
            </a:r>
            <a:r>
              <a:rPr lang="en-US" baseline="30000" dirty="0"/>
              <a:t>†</a:t>
            </a:r>
            <a:r>
              <a:rPr lang="en-US" dirty="0"/>
              <a:t>, Meghan Clark</a:t>
            </a:r>
            <a:r>
              <a:rPr lang="en-US" baseline="30000" dirty="0"/>
              <a:t>†</a:t>
            </a:r>
            <a:r>
              <a:rPr lang="en-US" dirty="0"/>
              <a:t>, Matthew </a:t>
            </a:r>
            <a:r>
              <a:rPr lang="en-US" dirty="0" err="1"/>
              <a:t>Podolsky</a:t>
            </a:r>
            <a:r>
              <a:rPr lang="en-US" baseline="30000" dirty="0"/>
              <a:t>†</a:t>
            </a:r>
            <a:r>
              <a:rPr lang="en-US" dirty="0"/>
              <a:t>,Pat </a:t>
            </a:r>
            <a:r>
              <a:rPr lang="en-US" dirty="0" err="1"/>
              <a:t>Pannuto</a:t>
            </a:r>
            <a:r>
              <a:rPr lang="en-US" baseline="30000" dirty="0"/>
              <a:t>†</a:t>
            </a:r>
            <a:r>
              <a:rPr lang="en-US" dirty="0"/>
              <a:t>, Neal Jackson</a:t>
            </a:r>
            <a:r>
              <a:rPr lang="en-US" baseline="30000" dirty="0"/>
              <a:t>†</a:t>
            </a:r>
            <a:r>
              <a:rPr lang="en-US" dirty="0"/>
              <a:t>, </a:t>
            </a:r>
            <a:r>
              <a:rPr lang="en-US" dirty="0" err="1"/>
              <a:t>Aley</a:t>
            </a:r>
            <a:r>
              <a:rPr lang="en-US" dirty="0"/>
              <a:t> </a:t>
            </a:r>
            <a:r>
              <a:rPr lang="en-US" dirty="0" err="1"/>
              <a:t>Soud</a:t>
            </a:r>
            <a:r>
              <a:rPr lang="en-US" dirty="0"/>
              <a:t> </a:t>
            </a:r>
            <a:r>
              <a:rPr lang="en-US" dirty="0" err="1"/>
              <a:t>Nassor</a:t>
            </a:r>
            <a:r>
              <a:rPr lang="en-US" baseline="30000" dirty="0"/>
              <a:t>‡</a:t>
            </a:r>
            <a:r>
              <a:rPr lang="en-US" dirty="0"/>
              <a:t>, Catherine Wolfram</a:t>
            </a:r>
            <a:r>
              <a:rPr lang="en-US" baseline="30000" dirty="0"/>
              <a:t>†</a:t>
            </a:r>
            <a:r>
              <a:rPr lang="en-US" dirty="0"/>
              <a:t>, Duncan Callaway</a:t>
            </a:r>
            <a:r>
              <a:rPr lang="en-US" baseline="30000" dirty="0"/>
              <a:t>†</a:t>
            </a:r>
            <a:r>
              <a:rPr lang="en-US" dirty="0"/>
              <a:t>, Jay Taneja</a:t>
            </a:r>
            <a:r>
              <a:rPr lang="en-US" baseline="30000" dirty="0"/>
              <a:t>*</a:t>
            </a:r>
            <a:r>
              <a:rPr lang="en-US" dirty="0"/>
              <a:t>, and Prabal Dutta</a:t>
            </a:r>
            <a:r>
              <a:rPr lang="en-US" baseline="30000" dirty="0"/>
              <a:t>†</a:t>
            </a:r>
            <a:endParaRPr lang="en-US" dirty="0"/>
          </a:p>
          <a:p>
            <a:endParaRPr lang="en-US" dirty="0"/>
          </a:p>
        </p:txBody>
      </p:sp>
      <p:pic>
        <p:nvPicPr>
          <p:cNvPr id="19" name="Picture 18">
            <a:extLst>
              <a:ext uri="{FF2B5EF4-FFF2-40B4-BE49-F238E27FC236}">
                <a16:creationId xmlns:a16="http://schemas.microsoft.com/office/drawing/2014/main" id="{4EF88249-D715-D743-A7A6-DD077489DC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2367" y="4407504"/>
            <a:ext cx="1279014" cy="1045735"/>
          </a:xfrm>
          <a:prstGeom prst="rect">
            <a:avLst/>
          </a:prstGeom>
        </p:spPr>
      </p:pic>
      <p:sp>
        <p:nvSpPr>
          <p:cNvPr id="21" name="TextBox 20">
            <a:extLst>
              <a:ext uri="{FF2B5EF4-FFF2-40B4-BE49-F238E27FC236}">
                <a16:creationId xmlns:a16="http://schemas.microsoft.com/office/drawing/2014/main" id="{F9018C9F-017A-744B-8C5A-B076E3E4F428}"/>
              </a:ext>
            </a:extLst>
          </p:cNvPr>
          <p:cNvSpPr txBox="1"/>
          <p:nvPr/>
        </p:nvSpPr>
        <p:spPr>
          <a:xfrm>
            <a:off x="1348250" y="4224987"/>
            <a:ext cx="294942" cy="523220"/>
          </a:xfrm>
          <a:prstGeom prst="rect">
            <a:avLst/>
          </a:prstGeom>
          <a:noFill/>
        </p:spPr>
        <p:txBody>
          <a:bodyPr wrap="square" rtlCol="0">
            <a:spAutoFit/>
          </a:bodyPr>
          <a:lstStyle/>
          <a:p>
            <a:r>
              <a:rPr lang="en-US" sz="2800" baseline="30000" dirty="0"/>
              <a:t>†</a:t>
            </a:r>
            <a:endParaRPr lang="en-US" sz="2800" dirty="0"/>
          </a:p>
        </p:txBody>
      </p:sp>
      <p:sp>
        <p:nvSpPr>
          <p:cNvPr id="22" name="TextBox 21">
            <a:extLst>
              <a:ext uri="{FF2B5EF4-FFF2-40B4-BE49-F238E27FC236}">
                <a16:creationId xmlns:a16="http://schemas.microsoft.com/office/drawing/2014/main" id="{D0E4B6F2-DE48-3149-84C4-51CC52714E5A}"/>
              </a:ext>
            </a:extLst>
          </p:cNvPr>
          <p:cNvSpPr txBox="1"/>
          <p:nvPr/>
        </p:nvSpPr>
        <p:spPr>
          <a:xfrm>
            <a:off x="5436573" y="4289628"/>
            <a:ext cx="294942" cy="523220"/>
          </a:xfrm>
          <a:prstGeom prst="rect">
            <a:avLst/>
          </a:prstGeom>
          <a:noFill/>
        </p:spPr>
        <p:txBody>
          <a:bodyPr wrap="square" rtlCol="0">
            <a:spAutoFit/>
          </a:bodyPr>
          <a:lstStyle/>
          <a:p>
            <a:r>
              <a:rPr lang="en-US" sz="2800" baseline="30000" dirty="0"/>
              <a:t>*</a:t>
            </a:r>
            <a:endParaRPr lang="en-US" sz="2800" dirty="0"/>
          </a:p>
        </p:txBody>
      </p:sp>
      <p:sp>
        <p:nvSpPr>
          <p:cNvPr id="23" name="TextBox 22">
            <a:extLst>
              <a:ext uri="{FF2B5EF4-FFF2-40B4-BE49-F238E27FC236}">
                <a16:creationId xmlns:a16="http://schemas.microsoft.com/office/drawing/2014/main" id="{0D253A58-8C89-764C-9168-E477B6A10947}"/>
              </a:ext>
            </a:extLst>
          </p:cNvPr>
          <p:cNvSpPr txBox="1"/>
          <p:nvPr/>
        </p:nvSpPr>
        <p:spPr>
          <a:xfrm>
            <a:off x="9524896" y="4224987"/>
            <a:ext cx="294942" cy="523220"/>
          </a:xfrm>
          <a:prstGeom prst="rect">
            <a:avLst/>
          </a:prstGeom>
          <a:noFill/>
        </p:spPr>
        <p:txBody>
          <a:bodyPr wrap="square" rtlCol="0">
            <a:spAutoFit/>
          </a:bodyPr>
          <a:lstStyle/>
          <a:p>
            <a:r>
              <a:rPr lang="en-US" sz="2800" baseline="30000" dirty="0"/>
              <a:t>‡</a:t>
            </a:r>
            <a:endParaRPr lang="en-US" sz="2800" dirty="0"/>
          </a:p>
        </p:txBody>
      </p:sp>
      <p:pic>
        <p:nvPicPr>
          <p:cNvPr id="24" name="Picture 2" descr="Image result for umass amherst logo">
            <a:extLst>
              <a:ext uri="{FF2B5EF4-FFF2-40B4-BE49-F238E27FC236}">
                <a16:creationId xmlns:a16="http://schemas.microsoft.com/office/drawing/2014/main" id="{95EA6328-AA17-AF4F-A704-6F932404ED5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56180" y="4407504"/>
            <a:ext cx="1023219" cy="10457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uc berkeley logo">
            <a:extLst>
              <a:ext uri="{FF2B5EF4-FFF2-40B4-BE49-F238E27FC236}">
                <a16:creationId xmlns:a16="http://schemas.microsoft.com/office/drawing/2014/main" id="{3A456524-6C54-C949-877B-C0C5460EBF9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11629" y="4407505"/>
            <a:ext cx="1045735" cy="104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01081"/>
      </p:ext>
    </p:extLst>
  </p:cSld>
  <p:clrMapOvr>
    <a:masterClrMapping/>
  </p:clrMapOvr>
  <mc:AlternateContent xmlns:mc="http://schemas.openxmlformats.org/markup-compatibility/2006" xmlns:p14="http://schemas.microsoft.com/office/powerpoint/2010/main">
    <mc:Choice Requires="p14">
      <p:transition spd="slow" p14:dur="2000" advTm="3928"/>
    </mc:Choice>
    <mc:Fallback xmlns="">
      <p:transition spd="slow" advTm="3928"/>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5265" y="36423"/>
            <a:ext cx="11577910" cy="1325563"/>
          </a:xfrm>
        </p:spPr>
        <p:txBody>
          <a:bodyPr/>
          <a:lstStyle/>
          <a:p>
            <a:r>
              <a:rPr lang="en-US" dirty="0"/>
              <a:t>However, this problem will get worse in the future</a:t>
            </a:r>
          </a:p>
        </p:txBody>
      </p:sp>
      <p:sp>
        <p:nvSpPr>
          <p:cNvPr id="5" name="Content Placeholder 4"/>
          <p:cNvSpPr>
            <a:spLocks noGrp="1"/>
          </p:cNvSpPr>
          <p:nvPr>
            <p:ph idx="1"/>
          </p:nvPr>
        </p:nvSpPr>
        <p:spPr>
          <a:xfrm>
            <a:off x="315264" y="1168220"/>
            <a:ext cx="11577911" cy="4584137"/>
          </a:xfrm>
        </p:spPr>
        <p:txBody>
          <a:bodyPr/>
          <a:lstStyle/>
          <a:p>
            <a:r>
              <a:rPr lang="en-US" dirty="0"/>
              <a:t>Android is moving further towards tight association (for good reasons)</a:t>
            </a:r>
          </a:p>
        </p:txBody>
      </p:sp>
      <p:sp>
        <p:nvSpPr>
          <p:cNvPr id="4" name="Slide Number Placeholder 3"/>
          <p:cNvSpPr>
            <a:spLocks noGrp="1"/>
          </p:cNvSpPr>
          <p:nvPr>
            <p:ph type="sldNum" sz="quarter" idx="12"/>
          </p:nvPr>
        </p:nvSpPr>
        <p:spPr/>
        <p:txBody>
          <a:bodyPr/>
          <a:lstStyle/>
          <a:p>
            <a:fld id="{A3A8CF9A-89C2-404D-8827-D018C76B10DE}" type="slidenum">
              <a:rPr lang="en-US" smtClean="0"/>
              <a:t>41</a:t>
            </a:fld>
            <a:endParaRPr lang="en-US"/>
          </a:p>
        </p:txBody>
      </p:sp>
      <p:sp>
        <p:nvSpPr>
          <p:cNvPr id="7" name="TextBox 6">
            <a:extLst>
              <a:ext uri="{FF2B5EF4-FFF2-40B4-BE49-F238E27FC236}">
                <a16:creationId xmlns:a16="http://schemas.microsoft.com/office/drawing/2014/main" id="{422ABD5C-C926-7F42-9995-D26FB1209B7F}"/>
              </a:ext>
            </a:extLst>
          </p:cNvPr>
          <p:cNvSpPr txBox="1"/>
          <p:nvPr/>
        </p:nvSpPr>
        <p:spPr>
          <a:xfrm>
            <a:off x="334178" y="6328224"/>
            <a:ext cx="4735592" cy="246221"/>
          </a:xfrm>
          <a:prstGeom prst="rect">
            <a:avLst/>
          </a:prstGeom>
          <a:noFill/>
        </p:spPr>
        <p:txBody>
          <a:bodyPr wrap="none" rtlCol="0">
            <a:spAutoFit/>
          </a:bodyPr>
          <a:lstStyle/>
          <a:p>
            <a:r>
              <a:rPr lang="en-US" sz="1000" dirty="0"/>
              <a:t>https://</a:t>
            </a:r>
            <a:r>
              <a:rPr lang="en-US" sz="1000" dirty="0" err="1"/>
              <a:t>developer.android.com</a:t>
            </a:r>
            <a:r>
              <a:rPr lang="en-US" sz="1000" dirty="0"/>
              <a:t>/distribute/best-practices/develop/runtime-permissions</a:t>
            </a:r>
          </a:p>
        </p:txBody>
      </p:sp>
      <p:pic>
        <p:nvPicPr>
          <p:cNvPr id="8" name="Picture 7">
            <a:extLst>
              <a:ext uri="{FF2B5EF4-FFF2-40B4-BE49-F238E27FC236}">
                <a16:creationId xmlns:a16="http://schemas.microsoft.com/office/drawing/2014/main" id="{ECDE8DB1-9634-814A-88F0-8F76B4E9EB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2039" y="1841711"/>
            <a:ext cx="2347605" cy="4340268"/>
          </a:xfrm>
          <a:prstGeom prst="rect">
            <a:avLst/>
          </a:prstGeom>
        </p:spPr>
      </p:pic>
      <p:pic>
        <p:nvPicPr>
          <p:cNvPr id="6" name="Picture 5">
            <a:extLst>
              <a:ext uri="{FF2B5EF4-FFF2-40B4-BE49-F238E27FC236}">
                <a16:creationId xmlns:a16="http://schemas.microsoft.com/office/drawing/2014/main" id="{BFD104CB-F47A-CB41-A5D0-EE0AC74E4C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93467" y="2252134"/>
            <a:ext cx="2679952" cy="3613150"/>
          </a:xfrm>
          <a:prstGeom prst="rect">
            <a:avLst/>
          </a:prstGeom>
        </p:spPr>
      </p:pic>
      <p:sp>
        <p:nvSpPr>
          <p:cNvPr id="9" name="TextBox 8">
            <a:extLst>
              <a:ext uri="{FF2B5EF4-FFF2-40B4-BE49-F238E27FC236}">
                <a16:creationId xmlns:a16="http://schemas.microsoft.com/office/drawing/2014/main" id="{1CBD57F3-2BBA-604A-9E8E-DB5AFD2D8335}"/>
              </a:ext>
            </a:extLst>
          </p:cNvPr>
          <p:cNvSpPr txBox="1"/>
          <p:nvPr/>
        </p:nvSpPr>
        <p:spPr>
          <a:xfrm>
            <a:off x="6938179" y="6294358"/>
            <a:ext cx="2585964" cy="246221"/>
          </a:xfrm>
          <a:prstGeom prst="rect">
            <a:avLst/>
          </a:prstGeom>
          <a:noFill/>
        </p:spPr>
        <p:txBody>
          <a:bodyPr wrap="none" rtlCol="0">
            <a:spAutoFit/>
          </a:bodyPr>
          <a:lstStyle/>
          <a:p>
            <a:r>
              <a:rPr lang="en-US" sz="1000" dirty="0"/>
              <a:t>https://</a:t>
            </a:r>
            <a:r>
              <a:rPr lang="en-US" sz="1000" dirty="0" err="1"/>
              <a:t>www.android.com</a:t>
            </a:r>
            <a:r>
              <a:rPr lang="en-US" sz="1000" dirty="0"/>
              <a:t>/versions/oreo-8-0/</a:t>
            </a:r>
          </a:p>
        </p:txBody>
      </p:sp>
    </p:spTree>
    <p:extLst>
      <p:ext uri="{BB962C8B-B14F-4D97-AF65-F5344CB8AC3E}">
        <p14:creationId xmlns:p14="http://schemas.microsoft.com/office/powerpoint/2010/main" val="3951939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054E5D46-7DBC-C249-BC48-1599E29B0563}"/>
              </a:ext>
            </a:extLst>
          </p:cNvPr>
          <p:cNvSpPr>
            <a:spLocks noGrp="1"/>
          </p:cNvSpPr>
          <p:nvPr>
            <p:ph idx="1"/>
          </p:nvPr>
        </p:nvSpPr>
        <p:spPr>
          <a:xfrm>
            <a:off x="838200" y="1825625"/>
            <a:ext cx="10084496" cy="4351338"/>
          </a:xfrm>
        </p:spPr>
        <p:txBody>
          <a:bodyPr/>
          <a:lstStyle/>
          <a:p>
            <a:r>
              <a:rPr lang="en-US" dirty="0">
                <a:solidFill>
                  <a:srgbClr val="FF0000"/>
                </a:solidFill>
              </a:rPr>
              <a:t>Smartphones</a:t>
            </a:r>
            <a:r>
              <a:rPr lang="en-US" dirty="0"/>
              <a:t> enable </a:t>
            </a:r>
            <a:r>
              <a:rPr lang="en-US" strike="sngStrike" dirty="0">
                <a:solidFill>
                  <a:schemeClr val="bg1">
                    <a:lumMod val="50000"/>
                  </a:schemeClr>
                </a:solidFill>
              </a:rPr>
              <a:t>long-running</a:t>
            </a:r>
            <a:r>
              <a:rPr lang="en-US" dirty="0">
                <a:solidFill>
                  <a:srgbClr val="FF0000"/>
                </a:solidFill>
              </a:rPr>
              <a:t> </a:t>
            </a:r>
            <a:r>
              <a:rPr lang="en-US" strike="sngStrike" dirty="0">
                <a:solidFill>
                  <a:schemeClr val="bg1">
                    <a:lumMod val="50000"/>
                  </a:schemeClr>
                </a:solidFill>
              </a:rPr>
              <a:t>networked sensing applications </a:t>
            </a:r>
            <a:r>
              <a:rPr lang="en-US" dirty="0"/>
              <a:t>through their </a:t>
            </a:r>
            <a:r>
              <a:rPr lang="en-US" strike="sngStrike" dirty="0">
                <a:solidFill>
                  <a:schemeClr val="bg1">
                    <a:lumMod val="50000"/>
                  </a:schemeClr>
                </a:solidFill>
              </a:rPr>
              <a:t>rich programming environments</a:t>
            </a:r>
            <a:r>
              <a:rPr lang="en-US" dirty="0"/>
              <a:t>, </a:t>
            </a:r>
            <a:r>
              <a:rPr lang="en-US" strike="sngStrike" dirty="0">
                <a:solidFill>
                  <a:schemeClr val="bg1">
                    <a:lumMod val="50000"/>
                  </a:schemeClr>
                </a:solidFill>
              </a:rPr>
              <a:t>wireless peripheral connectivity</a:t>
            </a:r>
            <a:r>
              <a:rPr lang="en-US" dirty="0"/>
              <a:t>, and </a:t>
            </a:r>
            <a:r>
              <a:rPr lang="en-US" strike="sngStrike" dirty="0">
                <a:solidFill>
                  <a:schemeClr val="bg1">
                    <a:lumMod val="50000"/>
                  </a:schemeClr>
                </a:solidFill>
              </a:rPr>
              <a:t>broad reliability</a:t>
            </a:r>
            <a:r>
              <a:rPr lang="en-US" dirty="0"/>
              <a:t>.</a:t>
            </a:r>
          </a:p>
        </p:txBody>
      </p:sp>
      <p:sp>
        <p:nvSpPr>
          <p:cNvPr id="3" name="Slide Number Placeholder 2">
            <a:extLst>
              <a:ext uri="{FF2B5EF4-FFF2-40B4-BE49-F238E27FC236}">
                <a16:creationId xmlns:a16="http://schemas.microsoft.com/office/drawing/2014/main" id="{53FF6F10-D447-2A43-9C9C-72EEF198005C}"/>
              </a:ext>
            </a:extLst>
          </p:cNvPr>
          <p:cNvSpPr>
            <a:spLocks noGrp="1"/>
          </p:cNvSpPr>
          <p:nvPr>
            <p:ph type="sldNum" sz="quarter" idx="12"/>
          </p:nvPr>
        </p:nvSpPr>
        <p:spPr/>
        <p:txBody>
          <a:bodyPr/>
          <a:lstStyle/>
          <a:p>
            <a:fld id="{A3A8CF9A-89C2-404D-8827-D018C76B10DE}" type="slidenum">
              <a:rPr lang="en-US" smtClean="0"/>
              <a:t>42</a:t>
            </a:fld>
            <a:endParaRPr lang="en-US"/>
          </a:p>
        </p:txBody>
      </p:sp>
    </p:spTree>
    <p:extLst>
      <p:ext uri="{BB962C8B-B14F-4D97-AF65-F5344CB8AC3E}">
        <p14:creationId xmlns:p14="http://schemas.microsoft.com/office/powerpoint/2010/main" val="2282238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5C0-766A-6C41-8608-0CCE774729DF}"/>
              </a:ext>
            </a:extLst>
          </p:cNvPr>
          <p:cNvSpPr>
            <a:spLocks noGrp="1"/>
          </p:cNvSpPr>
          <p:nvPr>
            <p:ph type="title"/>
          </p:nvPr>
        </p:nvSpPr>
        <p:spPr/>
        <p:txBody>
          <a:bodyPr/>
          <a:lstStyle/>
          <a:p>
            <a:r>
              <a:rPr lang="en-US" dirty="0"/>
              <a:t>What our experience </a:t>
            </a:r>
            <a:r>
              <a:rPr lang="en-US" sz="4800" b="1" dirty="0"/>
              <a:t>doesn’t</a:t>
            </a:r>
            <a:r>
              <a:rPr lang="en-US" b="1" dirty="0"/>
              <a:t> </a:t>
            </a:r>
            <a:r>
              <a:rPr lang="en-US" dirty="0"/>
              <a:t>claim</a:t>
            </a:r>
          </a:p>
        </p:txBody>
      </p:sp>
      <p:sp>
        <p:nvSpPr>
          <p:cNvPr id="3" name="Content Placeholder 2">
            <a:extLst>
              <a:ext uri="{FF2B5EF4-FFF2-40B4-BE49-F238E27FC236}">
                <a16:creationId xmlns:a16="http://schemas.microsoft.com/office/drawing/2014/main" id="{A2AF8392-26D9-B24B-A2CC-C132BD2C0BB6}"/>
              </a:ext>
            </a:extLst>
          </p:cNvPr>
          <p:cNvSpPr>
            <a:spLocks noGrp="1"/>
          </p:cNvSpPr>
          <p:nvPr>
            <p:ph idx="1"/>
          </p:nvPr>
        </p:nvSpPr>
        <p:spPr/>
        <p:txBody>
          <a:bodyPr/>
          <a:lstStyle/>
          <a:p>
            <a:r>
              <a:rPr lang="en-US" dirty="0"/>
              <a:t>A statement that a </a:t>
            </a:r>
            <a:r>
              <a:rPr lang="en-US" dirty="0" err="1"/>
              <a:t>PlugWatch</a:t>
            </a:r>
            <a:r>
              <a:rPr lang="en-US" dirty="0"/>
              <a:t> style architecture would never work</a:t>
            </a:r>
          </a:p>
          <a:p>
            <a:pPr lvl="1"/>
            <a:r>
              <a:rPr lang="en-US" dirty="0"/>
              <a:t>There are better Android programmers</a:t>
            </a:r>
          </a:p>
          <a:p>
            <a:pPr lvl="1"/>
            <a:r>
              <a:rPr lang="en-US" dirty="0"/>
              <a:t>There are newer versions of Android</a:t>
            </a:r>
          </a:p>
          <a:p>
            <a:pPr lvl="1"/>
            <a:r>
              <a:rPr lang="en-US" dirty="0"/>
              <a:t>There are helpful third party software tools</a:t>
            </a:r>
          </a:p>
          <a:p>
            <a:r>
              <a:rPr lang="en-US" dirty="0"/>
              <a:t>A call to move away from Android based sensing </a:t>
            </a:r>
          </a:p>
          <a:p>
            <a:pPr lvl="1"/>
            <a:r>
              <a:rPr lang="en-US" dirty="0"/>
              <a:t>This would be a disaster </a:t>
            </a:r>
          </a:p>
          <a:p>
            <a:r>
              <a:rPr lang="en-US" dirty="0"/>
              <a:t>A full understanding of exactly why Android failed</a:t>
            </a:r>
          </a:p>
        </p:txBody>
      </p:sp>
      <p:sp>
        <p:nvSpPr>
          <p:cNvPr id="5" name="Slide Number Placeholder 4">
            <a:extLst>
              <a:ext uri="{FF2B5EF4-FFF2-40B4-BE49-F238E27FC236}">
                <a16:creationId xmlns:a16="http://schemas.microsoft.com/office/drawing/2014/main" id="{5F9EA91B-5C4C-9D4C-A20D-D6C385B886AF}"/>
              </a:ext>
            </a:extLst>
          </p:cNvPr>
          <p:cNvSpPr>
            <a:spLocks noGrp="1"/>
          </p:cNvSpPr>
          <p:nvPr>
            <p:ph type="sldNum" sz="quarter" idx="12"/>
          </p:nvPr>
        </p:nvSpPr>
        <p:spPr/>
        <p:txBody>
          <a:bodyPr/>
          <a:lstStyle/>
          <a:p>
            <a:fld id="{A3A8CF9A-89C2-404D-8827-D018C76B10DE}" type="slidenum">
              <a:rPr lang="en-US" smtClean="0"/>
              <a:t>43</a:t>
            </a:fld>
            <a:endParaRPr lang="en-US"/>
          </a:p>
        </p:txBody>
      </p:sp>
    </p:spTree>
    <p:extLst>
      <p:ext uri="{BB962C8B-B14F-4D97-AF65-F5344CB8AC3E}">
        <p14:creationId xmlns:p14="http://schemas.microsoft.com/office/powerpoint/2010/main" val="27442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90CD4-B120-2B4E-9B8A-3E8A135826BE}"/>
              </a:ext>
            </a:extLst>
          </p:cNvPr>
          <p:cNvSpPr>
            <a:spLocks noGrp="1"/>
          </p:cNvSpPr>
          <p:nvPr>
            <p:ph type="title"/>
          </p:nvPr>
        </p:nvSpPr>
        <p:spPr/>
        <p:txBody>
          <a:bodyPr/>
          <a:lstStyle/>
          <a:p>
            <a:r>
              <a:rPr lang="en-US" dirty="0"/>
              <a:t>What our experience </a:t>
            </a:r>
            <a:r>
              <a:rPr lang="en-US" sz="4800" b="1" dirty="0"/>
              <a:t>does</a:t>
            </a:r>
            <a:r>
              <a:rPr lang="en-US" dirty="0"/>
              <a:t> claim</a:t>
            </a:r>
          </a:p>
        </p:txBody>
      </p:sp>
      <p:sp>
        <p:nvSpPr>
          <p:cNvPr id="3" name="Content Placeholder 2">
            <a:extLst>
              <a:ext uri="{FF2B5EF4-FFF2-40B4-BE49-F238E27FC236}">
                <a16:creationId xmlns:a16="http://schemas.microsoft.com/office/drawing/2014/main" id="{EA3BCF48-BD93-424D-9CD2-A7F31976F900}"/>
              </a:ext>
            </a:extLst>
          </p:cNvPr>
          <p:cNvSpPr>
            <a:spLocks noGrp="1"/>
          </p:cNvSpPr>
          <p:nvPr>
            <p:ph idx="1"/>
          </p:nvPr>
        </p:nvSpPr>
        <p:spPr/>
        <p:txBody>
          <a:bodyPr/>
          <a:lstStyle/>
          <a:p>
            <a:r>
              <a:rPr lang="en-US" dirty="0"/>
              <a:t>Long running Android sensors are not supported out of the box </a:t>
            </a:r>
          </a:p>
          <a:p>
            <a:r>
              <a:rPr lang="en-US" dirty="0"/>
              <a:t>Built-in logging didn’t support a great post-mortem</a:t>
            </a:r>
          </a:p>
          <a:p>
            <a:r>
              <a:rPr lang="en-US" dirty="0"/>
              <a:t>Deployment management is hard</a:t>
            </a:r>
          </a:p>
          <a:p>
            <a:r>
              <a:rPr lang="en-US" dirty="0"/>
              <a:t>It was easier to spin our own system</a:t>
            </a:r>
          </a:p>
          <a:p>
            <a:pPr marL="0" indent="0">
              <a:buNone/>
            </a:pPr>
            <a:endParaRPr lang="en-US" dirty="0"/>
          </a:p>
        </p:txBody>
      </p:sp>
      <p:sp>
        <p:nvSpPr>
          <p:cNvPr id="5" name="Slide Number Placeholder 4">
            <a:extLst>
              <a:ext uri="{FF2B5EF4-FFF2-40B4-BE49-F238E27FC236}">
                <a16:creationId xmlns:a16="http://schemas.microsoft.com/office/drawing/2014/main" id="{AE663025-AA94-9242-9AD2-886D228927D7}"/>
              </a:ext>
            </a:extLst>
          </p:cNvPr>
          <p:cNvSpPr>
            <a:spLocks noGrp="1"/>
          </p:cNvSpPr>
          <p:nvPr>
            <p:ph type="sldNum" sz="quarter" idx="12"/>
          </p:nvPr>
        </p:nvSpPr>
        <p:spPr/>
        <p:txBody>
          <a:bodyPr/>
          <a:lstStyle/>
          <a:p>
            <a:fld id="{A3A8CF9A-89C2-404D-8827-D018C76B10DE}" type="slidenum">
              <a:rPr lang="en-US" smtClean="0"/>
              <a:t>44</a:t>
            </a:fld>
            <a:endParaRPr lang="en-US"/>
          </a:p>
        </p:txBody>
      </p:sp>
    </p:spTree>
    <p:extLst>
      <p:ext uri="{BB962C8B-B14F-4D97-AF65-F5344CB8AC3E}">
        <p14:creationId xmlns:p14="http://schemas.microsoft.com/office/powerpoint/2010/main" val="29700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Design Decision: Android in a Box</a:t>
            </a:r>
          </a:p>
        </p:txBody>
      </p:sp>
      <p:sp>
        <p:nvSpPr>
          <p:cNvPr id="3" name="Content Placeholder 2">
            <a:extLst>
              <a:ext uri="{FF2B5EF4-FFF2-40B4-BE49-F238E27FC236}">
                <a16:creationId xmlns:a16="http://schemas.microsoft.com/office/drawing/2014/main" id="{2A543C7E-8B4B-2C47-B40E-02B895999135}"/>
              </a:ext>
            </a:extLst>
          </p:cNvPr>
          <p:cNvSpPr>
            <a:spLocks noGrp="1"/>
          </p:cNvSpPr>
          <p:nvPr>
            <p:ph idx="1"/>
          </p:nvPr>
        </p:nvSpPr>
        <p:spPr/>
        <p:txBody>
          <a:bodyPr>
            <a:normAutofit fontScale="55000" lnSpcReduction="20000"/>
          </a:bodyPr>
          <a:lstStyle/>
          <a:p>
            <a:r>
              <a:rPr lang="en-US" dirty="0"/>
              <a:t>Hypothesis: Android phones let us use on phone sensors (user first permissions), off board sensors (bugs), are readily available (sims), have a high level programming environment (</a:t>
            </a:r>
            <a:r>
              <a:rPr lang="en-US" dirty="0" err="1"/>
              <a:t>ota</a:t>
            </a:r>
            <a:r>
              <a:rPr lang="en-US" dirty="0"/>
              <a:t> updates / logging / rooting), are inexpensive (moved to Samsung phones), are reliable (batteries got big, can’t do specific subsystem restarts)</a:t>
            </a:r>
          </a:p>
          <a:p>
            <a:endParaRPr lang="en-US" dirty="0"/>
          </a:p>
          <a:p>
            <a:r>
              <a:rPr lang="en-US" dirty="0"/>
              <a:t>Hypothesis: Smartphones provide a rich programming environment, offer integrated sensors, connect wirelessly with nearby peripherals, are available at scale, and offer high reliability.</a:t>
            </a:r>
          </a:p>
          <a:p>
            <a:endParaRPr lang="en-US" dirty="0"/>
          </a:p>
          <a:p>
            <a:r>
              <a:rPr lang="en-US" dirty="0"/>
              <a:t>Hypothesis: Smartphones enable networked sensing applications through their rich programming environments, integrated sensors, wireless peripheral connectivity, and broad availability.</a:t>
            </a:r>
          </a:p>
          <a:p>
            <a:endParaRPr lang="en-US" dirty="0"/>
          </a:p>
          <a:p>
            <a:r>
              <a:rPr lang="en-US" dirty="0"/>
              <a:t>How many of you have turned off your phone already today? How many people haven’t rebooted their phone in a day… how many typically reboot their phone every day… every week… every month… can you remember it? And also everyone in the room has a phone</a:t>
            </a:r>
          </a:p>
          <a:p>
            <a:endParaRPr lang="en-US" dirty="0"/>
          </a:p>
          <a:p>
            <a:r>
              <a:rPr lang="en-US" dirty="0"/>
              <a:t>Strike off points until just left with smartphones… </a:t>
            </a:r>
          </a:p>
          <a:p>
            <a:endParaRPr lang="en-US" dirty="0"/>
          </a:p>
          <a:p>
            <a:r>
              <a:rPr lang="en-US" dirty="0"/>
              <a:t>Quick review of </a:t>
            </a:r>
            <a:r>
              <a:rPr lang="en-US" dirty="0" err="1"/>
              <a:t>GridWatch</a:t>
            </a:r>
            <a:endParaRPr lang="en-US" dirty="0"/>
          </a:p>
          <a:p>
            <a:endParaRPr lang="en-US" dirty="0"/>
          </a:p>
        </p:txBody>
      </p:sp>
      <p:sp>
        <p:nvSpPr>
          <p:cNvPr id="5" name="Slide Number Placeholder 4">
            <a:extLst>
              <a:ext uri="{FF2B5EF4-FFF2-40B4-BE49-F238E27FC236}">
                <a16:creationId xmlns:a16="http://schemas.microsoft.com/office/drawing/2014/main" id="{64564A7A-CDA3-BC49-8851-7EC277FC5414}"/>
              </a:ext>
            </a:extLst>
          </p:cNvPr>
          <p:cNvSpPr>
            <a:spLocks noGrp="1"/>
          </p:cNvSpPr>
          <p:nvPr>
            <p:ph type="sldNum" sz="quarter" idx="12"/>
          </p:nvPr>
        </p:nvSpPr>
        <p:spPr/>
        <p:txBody>
          <a:bodyPr/>
          <a:lstStyle/>
          <a:p>
            <a:fld id="{A3A8CF9A-89C2-404D-8827-D018C76B10DE}" type="slidenum">
              <a:rPr lang="en-US" smtClean="0"/>
              <a:t>45</a:t>
            </a:fld>
            <a:endParaRPr lang="en-US"/>
          </a:p>
        </p:txBody>
      </p:sp>
    </p:spTree>
    <p:extLst>
      <p:ext uri="{BB962C8B-B14F-4D97-AF65-F5344CB8AC3E}">
        <p14:creationId xmlns:p14="http://schemas.microsoft.com/office/powerpoint/2010/main" val="2898620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DBE7-9CE1-7A48-BC22-BB7DF48371E7}"/>
              </a:ext>
            </a:extLst>
          </p:cNvPr>
          <p:cNvSpPr>
            <a:spLocks noGrp="1"/>
          </p:cNvSpPr>
          <p:nvPr>
            <p:ph type="title"/>
          </p:nvPr>
        </p:nvSpPr>
        <p:spPr/>
        <p:txBody>
          <a:bodyPr/>
          <a:lstStyle/>
          <a:p>
            <a:r>
              <a:rPr lang="en-US" dirty="0"/>
              <a:t>Giving away the end</a:t>
            </a:r>
          </a:p>
        </p:txBody>
      </p:sp>
      <p:sp>
        <p:nvSpPr>
          <p:cNvPr id="3" name="Content Placeholder 2">
            <a:extLst>
              <a:ext uri="{FF2B5EF4-FFF2-40B4-BE49-F238E27FC236}">
                <a16:creationId xmlns:a16="http://schemas.microsoft.com/office/drawing/2014/main" id="{513E5832-4577-DF4C-963A-546759DBB436}"/>
              </a:ext>
            </a:extLst>
          </p:cNvPr>
          <p:cNvSpPr>
            <a:spLocks noGrp="1"/>
          </p:cNvSpPr>
          <p:nvPr>
            <p:ph idx="1"/>
          </p:nvPr>
        </p:nvSpPr>
        <p:spPr/>
        <p:txBody>
          <a:bodyPr/>
          <a:lstStyle/>
          <a:p>
            <a:r>
              <a:rPr lang="en-US" dirty="0"/>
              <a:t>This work reports a </a:t>
            </a:r>
            <a:r>
              <a:rPr lang="en-US" i="1" dirty="0"/>
              <a:t>negative</a:t>
            </a:r>
            <a:r>
              <a:rPr lang="en-US" dirty="0"/>
              <a:t> experience.</a:t>
            </a:r>
          </a:p>
          <a:p>
            <a:r>
              <a:rPr lang="en-US" dirty="0"/>
              <a:t>We structure this talk around how this experience disproves our hypothesis.</a:t>
            </a:r>
          </a:p>
          <a:p>
            <a:pPr marL="0" indent="0">
              <a:buNone/>
            </a:pPr>
            <a:endParaRPr lang="en-US" dirty="0"/>
          </a:p>
        </p:txBody>
      </p:sp>
      <p:sp>
        <p:nvSpPr>
          <p:cNvPr id="5" name="Slide Number Placeholder 4">
            <a:extLst>
              <a:ext uri="{FF2B5EF4-FFF2-40B4-BE49-F238E27FC236}">
                <a16:creationId xmlns:a16="http://schemas.microsoft.com/office/drawing/2014/main" id="{C4B16CEE-DE7B-C24E-84E3-C80548D00441}"/>
              </a:ext>
            </a:extLst>
          </p:cNvPr>
          <p:cNvSpPr>
            <a:spLocks noGrp="1"/>
          </p:cNvSpPr>
          <p:nvPr>
            <p:ph type="sldNum" sz="quarter" idx="12"/>
          </p:nvPr>
        </p:nvSpPr>
        <p:spPr/>
        <p:txBody>
          <a:bodyPr/>
          <a:lstStyle/>
          <a:p>
            <a:fld id="{A3A8CF9A-89C2-404D-8827-D018C76B10DE}" type="slidenum">
              <a:rPr lang="en-US" smtClean="0"/>
              <a:t>46</a:t>
            </a:fld>
            <a:endParaRPr lang="en-US"/>
          </a:p>
        </p:txBody>
      </p:sp>
    </p:spTree>
    <p:extLst>
      <p:ext uri="{BB962C8B-B14F-4D97-AF65-F5344CB8AC3E}">
        <p14:creationId xmlns:p14="http://schemas.microsoft.com/office/powerpoint/2010/main" val="3055697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A543C7E-8B4B-2C47-B40E-02B895999135}"/>
              </a:ext>
            </a:extLst>
          </p:cNvPr>
          <p:cNvSpPr>
            <a:spLocks noGrp="1"/>
          </p:cNvSpPr>
          <p:nvPr>
            <p:ph idx="1"/>
          </p:nvPr>
        </p:nvSpPr>
        <p:spPr/>
        <p:txBody>
          <a:bodyPr/>
          <a:lstStyle/>
          <a:p>
            <a:r>
              <a:rPr lang="en-US" dirty="0"/>
              <a:t>Hypothesis: Android phones let us use on phone sensors (user first permissions), off board sensors (bugs), are readily available (sims), have a high level programming environment (</a:t>
            </a:r>
            <a:r>
              <a:rPr lang="en-US" dirty="0" err="1"/>
              <a:t>ota</a:t>
            </a:r>
            <a:r>
              <a:rPr lang="en-US" dirty="0"/>
              <a:t> updates / logging / rooting), are inexpensive (moved to Samsung phones), are reliable (batteries got big, can’t do specific subsystem restarts)</a:t>
            </a:r>
          </a:p>
          <a:p>
            <a:endParaRPr lang="en-US" dirty="0"/>
          </a:p>
        </p:txBody>
      </p:sp>
      <p:sp>
        <p:nvSpPr>
          <p:cNvPr id="5" name="Slide Number Placeholder 4">
            <a:extLst>
              <a:ext uri="{FF2B5EF4-FFF2-40B4-BE49-F238E27FC236}">
                <a16:creationId xmlns:a16="http://schemas.microsoft.com/office/drawing/2014/main" id="{661C95A4-3C55-9C44-8257-23E199E0E0FD}"/>
              </a:ext>
            </a:extLst>
          </p:cNvPr>
          <p:cNvSpPr>
            <a:spLocks noGrp="1"/>
          </p:cNvSpPr>
          <p:nvPr>
            <p:ph type="sldNum" sz="quarter" idx="12"/>
          </p:nvPr>
        </p:nvSpPr>
        <p:spPr/>
        <p:txBody>
          <a:bodyPr/>
          <a:lstStyle/>
          <a:p>
            <a:fld id="{A3A8CF9A-89C2-404D-8827-D018C76B10DE}" type="slidenum">
              <a:rPr lang="en-US" smtClean="0"/>
              <a:t>47</a:t>
            </a:fld>
            <a:endParaRPr lang="en-US"/>
          </a:p>
        </p:txBody>
      </p:sp>
    </p:spTree>
    <p:extLst>
      <p:ext uri="{BB962C8B-B14F-4D97-AF65-F5344CB8AC3E}">
        <p14:creationId xmlns:p14="http://schemas.microsoft.com/office/powerpoint/2010/main" val="1922799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7" name="Content Placeholder 2">
            <a:extLst>
              <a:ext uri="{FF2B5EF4-FFF2-40B4-BE49-F238E27FC236}">
                <a16:creationId xmlns:a16="http://schemas.microsoft.com/office/drawing/2014/main" id="{10CA32A1-FE46-4D4F-9EB3-DC76FAF8E276}"/>
              </a:ext>
            </a:extLst>
          </p:cNvPr>
          <p:cNvSpPr txBox="1">
            <a:spLocks/>
          </p:cNvSpPr>
          <p:nvPr/>
        </p:nvSpPr>
        <p:spPr>
          <a:xfrm>
            <a:off x="838200" y="1825625"/>
            <a:ext cx="1008449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Smartphones enable </a:t>
            </a:r>
            <a:r>
              <a:rPr lang="en-US" strike="sngStrike" dirty="0">
                <a:solidFill>
                  <a:schemeClr val="bg1">
                    <a:lumMod val="50000"/>
                  </a:schemeClr>
                </a:solidFill>
              </a:rPr>
              <a:t>long-running</a:t>
            </a:r>
            <a:r>
              <a:rPr lang="en-US" dirty="0">
                <a:solidFill>
                  <a:schemeClr val="bg1">
                    <a:lumMod val="50000"/>
                  </a:schemeClr>
                </a:solidFill>
              </a:rPr>
              <a:t> </a:t>
            </a:r>
            <a:r>
              <a:rPr lang="en-US" strike="sngStrike" dirty="0">
                <a:solidFill>
                  <a:schemeClr val="bg1">
                    <a:lumMod val="50000"/>
                  </a:schemeClr>
                </a:solidFill>
              </a:rPr>
              <a:t>networked sensing applications </a:t>
            </a:r>
            <a:r>
              <a:rPr lang="en-US" dirty="0"/>
              <a:t>through their </a:t>
            </a:r>
            <a:r>
              <a:rPr lang="en-US" dirty="0">
                <a:solidFill>
                  <a:srgbClr val="FF0000"/>
                </a:solidFill>
              </a:rPr>
              <a:t>integrated sensors</a:t>
            </a:r>
            <a:r>
              <a:rPr lang="en-US" dirty="0"/>
              <a:t>, rich programming environments, wireless peripheral connectivity, and broad reliability.</a:t>
            </a:r>
          </a:p>
        </p:txBody>
      </p:sp>
      <p:sp>
        <p:nvSpPr>
          <p:cNvPr id="3" name="Slide Number Placeholder 2">
            <a:extLst>
              <a:ext uri="{FF2B5EF4-FFF2-40B4-BE49-F238E27FC236}">
                <a16:creationId xmlns:a16="http://schemas.microsoft.com/office/drawing/2014/main" id="{459FE0CB-F044-204B-9F3F-A07EE361F3B6}"/>
              </a:ext>
            </a:extLst>
          </p:cNvPr>
          <p:cNvSpPr>
            <a:spLocks noGrp="1"/>
          </p:cNvSpPr>
          <p:nvPr>
            <p:ph type="sldNum" sz="quarter" idx="12"/>
          </p:nvPr>
        </p:nvSpPr>
        <p:spPr/>
        <p:txBody>
          <a:bodyPr/>
          <a:lstStyle/>
          <a:p>
            <a:fld id="{A3A8CF9A-89C2-404D-8827-D018C76B10DE}" type="slidenum">
              <a:rPr lang="en-US" smtClean="0"/>
              <a:t>48</a:t>
            </a:fld>
            <a:endParaRPr lang="en-US"/>
          </a:p>
        </p:txBody>
      </p:sp>
    </p:spTree>
    <p:extLst>
      <p:ext uri="{BB962C8B-B14F-4D97-AF65-F5344CB8AC3E}">
        <p14:creationId xmlns:p14="http://schemas.microsoft.com/office/powerpoint/2010/main" val="3334023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2AF2-A554-6A4E-BA28-FEA7D3CF152C}"/>
              </a:ext>
            </a:extLst>
          </p:cNvPr>
          <p:cNvSpPr>
            <a:spLocks noGrp="1"/>
          </p:cNvSpPr>
          <p:nvPr>
            <p:ph type="title"/>
          </p:nvPr>
        </p:nvSpPr>
        <p:spPr/>
        <p:txBody>
          <a:bodyPr>
            <a:normAutofit/>
          </a:bodyPr>
          <a:lstStyle/>
          <a:p>
            <a:r>
              <a:rPr lang="en-US" dirty="0"/>
              <a:t>Evidence Supporting</a:t>
            </a:r>
          </a:p>
        </p:txBody>
      </p:sp>
      <p:sp>
        <p:nvSpPr>
          <p:cNvPr id="3" name="Content Placeholder 2">
            <a:extLst>
              <a:ext uri="{FF2B5EF4-FFF2-40B4-BE49-F238E27FC236}">
                <a16:creationId xmlns:a16="http://schemas.microsoft.com/office/drawing/2014/main" id="{796695A6-4871-1F43-82AA-83873ED379CA}"/>
              </a:ext>
            </a:extLst>
          </p:cNvPr>
          <p:cNvSpPr>
            <a:spLocks noGrp="1"/>
          </p:cNvSpPr>
          <p:nvPr>
            <p:ph idx="1"/>
          </p:nvPr>
        </p:nvSpPr>
        <p:spPr/>
        <p:txBody>
          <a:bodyPr/>
          <a:lstStyle/>
          <a:p>
            <a:r>
              <a:rPr lang="en-US" dirty="0"/>
              <a:t>Number of sensors per phone </a:t>
            </a:r>
          </a:p>
          <a:p>
            <a:r>
              <a:rPr lang="en-US" dirty="0"/>
              <a:t>Huge amount of academic work using mobile phones as sensors</a:t>
            </a:r>
          </a:p>
          <a:p>
            <a:r>
              <a:rPr lang="en-US" dirty="0"/>
              <a:t>Easy to use OS manager</a:t>
            </a:r>
          </a:p>
          <a:p>
            <a:endParaRPr lang="en-US" dirty="0"/>
          </a:p>
        </p:txBody>
      </p:sp>
      <p:sp>
        <p:nvSpPr>
          <p:cNvPr id="7" name="TextBox 6">
            <a:extLst>
              <a:ext uri="{FF2B5EF4-FFF2-40B4-BE49-F238E27FC236}">
                <a16:creationId xmlns:a16="http://schemas.microsoft.com/office/drawing/2014/main" id="{F5D77C26-1C03-584B-A1FB-02CFD69C0C41}"/>
              </a:ext>
            </a:extLst>
          </p:cNvPr>
          <p:cNvSpPr txBox="1"/>
          <p:nvPr/>
        </p:nvSpPr>
        <p:spPr>
          <a:xfrm>
            <a:off x="8778587" y="71299"/>
            <a:ext cx="3437159" cy="1754326"/>
          </a:xfrm>
          <a:prstGeom prst="rect">
            <a:avLst/>
          </a:prstGeom>
          <a:noFill/>
        </p:spPr>
        <p:txBody>
          <a:bodyPr wrap="none" rtlCol="0">
            <a:spAutoFit/>
          </a:bodyPr>
          <a:lstStyle/>
          <a:p>
            <a:r>
              <a:rPr lang="en-US" dirty="0"/>
              <a:t>Smartphones enable </a:t>
            </a:r>
            <a:r>
              <a:rPr lang="en-US" strike="sngStrike" dirty="0">
                <a:solidFill>
                  <a:schemeClr val="bg1">
                    <a:lumMod val="50000"/>
                  </a:schemeClr>
                </a:solidFill>
              </a:rPr>
              <a:t>long-running</a:t>
            </a:r>
            <a:r>
              <a:rPr lang="en-US" dirty="0"/>
              <a:t> </a:t>
            </a:r>
          </a:p>
          <a:p>
            <a:r>
              <a:rPr lang="en-US" strike="sngStrike" dirty="0">
                <a:solidFill>
                  <a:schemeClr val="bg1">
                    <a:lumMod val="50000"/>
                  </a:schemeClr>
                </a:solidFill>
              </a:rPr>
              <a:t>networked sensing applications</a:t>
            </a:r>
            <a:r>
              <a:rPr lang="en-US" dirty="0">
                <a:solidFill>
                  <a:schemeClr val="bg1">
                    <a:lumMod val="50000"/>
                  </a:schemeClr>
                </a:solidFill>
              </a:rPr>
              <a:t> </a:t>
            </a:r>
          </a:p>
          <a:p>
            <a:r>
              <a:rPr lang="en-US" dirty="0"/>
              <a:t>through </a:t>
            </a:r>
            <a:r>
              <a:rPr lang="en-US" dirty="0">
                <a:solidFill>
                  <a:schemeClr val="tx1">
                    <a:lumMod val="95000"/>
                    <a:lumOff val="5000"/>
                  </a:schemeClr>
                </a:solidFill>
              </a:rPr>
              <a:t>their </a:t>
            </a:r>
            <a:r>
              <a:rPr lang="en-US" dirty="0">
                <a:solidFill>
                  <a:srgbClr val="FF0000"/>
                </a:solidFill>
              </a:rPr>
              <a:t>integrated sensors</a:t>
            </a:r>
            <a:r>
              <a:rPr lang="en-US" dirty="0"/>
              <a:t>, </a:t>
            </a:r>
          </a:p>
          <a:p>
            <a:r>
              <a:rPr lang="en-US" dirty="0"/>
              <a:t>rich programming environments, </a:t>
            </a:r>
          </a:p>
          <a:p>
            <a:r>
              <a:rPr lang="en-US" dirty="0"/>
              <a:t>wireless peripheral connectivity, </a:t>
            </a:r>
          </a:p>
          <a:p>
            <a:r>
              <a:rPr lang="en-US" dirty="0"/>
              <a:t>and broad reliability.</a:t>
            </a:r>
          </a:p>
        </p:txBody>
      </p:sp>
      <p:sp>
        <p:nvSpPr>
          <p:cNvPr id="8" name="Slide Number Placeholder 7">
            <a:extLst>
              <a:ext uri="{FF2B5EF4-FFF2-40B4-BE49-F238E27FC236}">
                <a16:creationId xmlns:a16="http://schemas.microsoft.com/office/drawing/2014/main" id="{4481673C-F175-174F-BBA2-3C6B8FC990AC}"/>
              </a:ext>
            </a:extLst>
          </p:cNvPr>
          <p:cNvSpPr>
            <a:spLocks noGrp="1"/>
          </p:cNvSpPr>
          <p:nvPr>
            <p:ph type="sldNum" sz="quarter" idx="12"/>
          </p:nvPr>
        </p:nvSpPr>
        <p:spPr/>
        <p:txBody>
          <a:bodyPr/>
          <a:lstStyle/>
          <a:p>
            <a:fld id="{A3A8CF9A-89C2-404D-8827-D018C76B10DE}" type="slidenum">
              <a:rPr lang="en-US" smtClean="0"/>
              <a:t>49</a:t>
            </a:fld>
            <a:endParaRPr lang="en-US"/>
          </a:p>
        </p:txBody>
      </p:sp>
    </p:spTree>
    <p:extLst>
      <p:ext uri="{BB962C8B-B14F-4D97-AF65-F5344CB8AC3E}">
        <p14:creationId xmlns:p14="http://schemas.microsoft.com/office/powerpoint/2010/main" val="423847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a:xfrm>
            <a:off x="296905" y="192250"/>
            <a:ext cx="10515600" cy="1325563"/>
          </a:xfrm>
        </p:spPr>
        <p:txBody>
          <a:bodyPr/>
          <a:lstStyle/>
          <a:p>
            <a:r>
              <a:rPr lang="en-US" dirty="0"/>
              <a:t>Insight: Android smartphones should make the gateway as easy as writing an app </a:t>
            </a:r>
            <a:r>
              <a:rPr lang="en-US" b="1" dirty="0">
                <a:solidFill>
                  <a:srgbClr val="FF0000"/>
                </a:solidFill>
              </a:rPr>
              <a:t>…right?</a:t>
            </a:r>
          </a:p>
        </p:txBody>
      </p:sp>
      <p:pic>
        <p:nvPicPr>
          <p:cNvPr id="7" name="Picture 6">
            <a:extLst>
              <a:ext uri="{FF2B5EF4-FFF2-40B4-BE49-F238E27FC236}">
                <a16:creationId xmlns:a16="http://schemas.microsoft.com/office/drawing/2014/main" id="{648907B7-0D1C-3249-942A-F0FEF7C1C55D}"/>
              </a:ext>
            </a:extLst>
          </p:cNvPr>
          <p:cNvPicPr>
            <a:picLocks noChangeAspect="1"/>
          </p:cNvPicPr>
          <p:nvPr/>
        </p:nvPicPr>
        <p:blipFill>
          <a:blip r:embed="rId3"/>
          <a:stretch>
            <a:fillRect/>
          </a:stretch>
        </p:blipFill>
        <p:spPr>
          <a:xfrm>
            <a:off x="4559474" y="1919433"/>
            <a:ext cx="7170264" cy="3875035"/>
          </a:xfrm>
          <a:prstGeom prst="rect">
            <a:avLst/>
          </a:prstGeom>
        </p:spPr>
      </p:pic>
      <p:sp>
        <p:nvSpPr>
          <p:cNvPr id="10" name="Slide Number Placeholder 9">
            <a:extLst>
              <a:ext uri="{FF2B5EF4-FFF2-40B4-BE49-F238E27FC236}">
                <a16:creationId xmlns:a16="http://schemas.microsoft.com/office/drawing/2014/main" id="{B769A44B-9181-A948-8E98-21B8FD63C737}"/>
              </a:ext>
            </a:extLst>
          </p:cNvPr>
          <p:cNvSpPr>
            <a:spLocks noGrp="1"/>
          </p:cNvSpPr>
          <p:nvPr>
            <p:ph type="sldNum" sz="quarter" idx="12"/>
          </p:nvPr>
        </p:nvSpPr>
        <p:spPr>
          <a:xfrm>
            <a:off x="8610600" y="6356350"/>
            <a:ext cx="2743200" cy="365125"/>
          </a:xfrm>
        </p:spPr>
        <p:txBody>
          <a:bodyPr/>
          <a:lstStyle/>
          <a:p>
            <a:fld id="{A3A8CF9A-89C2-404D-8827-D018C76B10DE}" type="slidenum">
              <a:rPr lang="en-US" smtClean="0"/>
              <a:t>5</a:t>
            </a:fld>
            <a:endParaRPr lang="en-US"/>
          </a:p>
        </p:txBody>
      </p:sp>
      <p:sp>
        <p:nvSpPr>
          <p:cNvPr id="6" name="Rectangle 5"/>
          <p:cNvSpPr/>
          <p:nvPr/>
        </p:nvSpPr>
        <p:spPr>
          <a:xfrm>
            <a:off x="5949006" y="1548291"/>
            <a:ext cx="756382" cy="14286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863991" y="4365814"/>
            <a:ext cx="423282" cy="14286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482235" y="4268358"/>
            <a:ext cx="423282" cy="14286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801422" y="1642347"/>
            <a:ext cx="270882" cy="14286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7052593" y="2797370"/>
            <a:ext cx="1036851" cy="1898809"/>
          </a:xfrm>
          <a:prstGeom prst="rect">
            <a:avLst/>
          </a:prstGeom>
        </p:spPr>
      </p:pic>
      <p:pic>
        <p:nvPicPr>
          <p:cNvPr id="14" name="Picture 13">
            <a:extLst>
              <a:ext uri="{FF2B5EF4-FFF2-40B4-BE49-F238E27FC236}">
                <a16:creationId xmlns:a16="http://schemas.microsoft.com/office/drawing/2014/main" id="{648907B7-0D1C-3249-942A-F0FEF7C1C5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76213" y="3259152"/>
            <a:ext cx="762254" cy="506191"/>
          </a:xfrm>
          <a:prstGeom prst="rect">
            <a:avLst/>
          </a:prstGeom>
        </p:spPr>
      </p:pic>
      <p:sp>
        <p:nvSpPr>
          <p:cNvPr id="15" name="Rectangle 14">
            <a:extLst>
              <a:ext uri="{FF2B5EF4-FFF2-40B4-BE49-F238E27FC236}">
                <a16:creationId xmlns:a16="http://schemas.microsoft.com/office/drawing/2014/main" id="{87A9CDE1-F616-1649-9667-C2F77D6C93A1}"/>
              </a:ext>
            </a:extLst>
          </p:cNvPr>
          <p:cNvSpPr/>
          <p:nvPr/>
        </p:nvSpPr>
        <p:spPr>
          <a:xfrm>
            <a:off x="4465983" y="1919433"/>
            <a:ext cx="2398643" cy="277674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05A684-B316-7C4B-AC8F-4E572DE40E26}"/>
              </a:ext>
            </a:extLst>
          </p:cNvPr>
          <p:cNvSpPr/>
          <p:nvPr/>
        </p:nvSpPr>
        <p:spPr>
          <a:xfrm>
            <a:off x="8514434" y="1870778"/>
            <a:ext cx="3305224" cy="382623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6B0C67A6-C28C-464D-9515-24C9208B6C87}"/>
              </a:ext>
            </a:extLst>
          </p:cNvPr>
          <p:cNvSpPr txBox="1">
            <a:spLocks/>
          </p:cNvSpPr>
          <p:nvPr/>
        </p:nvSpPr>
        <p:spPr>
          <a:xfrm>
            <a:off x="296905" y="1975252"/>
            <a:ext cx="4018186" cy="48827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Sensor: </a:t>
            </a:r>
            <a:r>
              <a:rPr lang="en-US" dirty="0" err="1"/>
              <a:t>WiTenergy</a:t>
            </a:r>
            <a:r>
              <a:rPr lang="en-US" dirty="0"/>
              <a:t> E110</a:t>
            </a:r>
          </a:p>
          <a:p>
            <a:pPr lvl="1"/>
            <a:r>
              <a:rPr lang="en-US" dirty="0"/>
              <a:t>Voltage, current</a:t>
            </a:r>
          </a:p>
          <a:p>
            <a:pPr lvl="1"/>
            <a:r>
              <a:rPr lang="en-US" dirty="0"/>
              <a:t>Bluetooth Low Energy</a:t>
            </a:r>
          </a:p>
          <a:p>
            <a:r>
              <a:rPr lang="en-US" dirty="0"/>
              <a:t>Backend</a:t>
            </a:r>
          </a:p>
          <a:p>
            <a:pPr lvl="1"/>
            <a:r>
              <a:rPr lang="en-US" dirty="0" err="1"/>
              <a:t>node.js</a:t>
            </a:r>
            <a:r>
              <a:rPr lang="en-US" dirty="0"/>
              <a:t> + influx</a:t>
            </a:r>
          </a:p>
          <a:p>
            <a:r>
              <a:rPr lang="en-US" dirty="0"/>
              <a:t>Gateway</a:t>
            </a:r>
          </a:p>
          <a:p>
            <a:pPr lvl="1"/>
            <a:r>
              <a:rPr lang="en-US" dirty="0"/>
              <a:t>Android smartphone!</a:t>
            </a:r>
          </a:p>
          <a:p>
            <a:pPr lvl="1"/>
            <a:r>
              <a:rPr lang="en-US" dirty="0"/>
              <a:t>Mature ecosystem</a:t>
            </a:r>
          </a:p>
          <a:p>
            <a:pPr lvl="1"/>
            <a:r>
              <a:rPr lang="en-US" dirty="0"/>
              <a:t>Background services</a:t>
            </a:r>
          </a:p>
          <a:p>
            <a:pPr lvl="1"/>
            <a:r>
              <a:rPr lang="en-US" dirty="0"/>
              <a:t>BLE radio, GSM radio, SD card</a:t>
            </a:r>
          </a:p>
          <a:p>
            <a:pPr lvl="1"/>
            <a:r>
              <a:rPr lang="en-US" dirty="0"/>
              <a:t>OTA updates</a:t>
            </a:r>
          </a:p>
          <a:p>
            <a:pPr lvl="1"/>
            <a:endParaRPr lang="en-US" dirty="0"/>
          </a:p>
        </p:txBody>
      </p:sp>
      <p:sp>
        <p:nvSpPr>
          <p:cNvPr id="18" name="Rectangle 17">
            <a:extLst>
              <a:ext uri="{FF2B5EF4-FFF2-40B4-BE49-F238E27FC236}">
                <a16:creationId xmlns:a16="http://schemas.microsoft.com/office/drawing/2014/main" id="{61B631D8-CBE7-D141-9392-1003A402BC26}"/>
              </a:ext>
            </a:extLst>
          </p:cNvPr>
          <p:cNvSpPr/>
          <p:nvPr/>
        </p:nvSpPr>
        <p:spPr>
          <a:xfrm>
            <a:off x="282433" y="1919432"/>
            <a:ext cx="3995583" cy="20760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143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2AF2-A554-6A4E-BA28-FEA7D3CF152C}"/>
              </a:ext>
            </a:extLst>
          </p:cNvPr>
          <p:cNvSpPr>
            <a:spLocks noGrp="1"/>
          </p:cNvSpPr>
          <p:nvPr>
            <p:ph type="title"/>
          </p:nvPr>
        </p:nvSpPr>
        <p:spPr/>
        <p:txBody>
          <a:bodyPr>
            <a:normAutofit/>
          </a:bodyPr>
          <a:lstStyle/>
          <a:p>
            <a:r>
              <a:rPr lang="en-US" dirty="0"/>
              <a:t>The user comes first</a:t>
            </a:r>
            <a:br>
              <a:rPr lang="en-US" dirty="0"/>
            </a:br>
            <a:endParaRPr lang="en-US" dirty="0"/>
          </a:p>
        </p:txBody>
      </p:sp>
      <p:sp>
        <p:nvSpPr>
          <p:cNvPr id="3" name="Content Placeholder 2">
            <a:extLst>
              <a:ext uri="{FF2B5EF4-FFF2-40B4-BE49-F238E27FC236}">
                <a16:creationId xmlns:a16="http://schemas.microsoft.com/office/drawing/2014/main" id="{796695A6-4871-1F43-82AA-83873ED379CA}"/>
              </a:ext>
            </a:extLst>
          </p:cNvPr>
          <p:cNvSpPr>
            <a:spLocks noGrp="1"/>
          </p:cNvSpPr>
          <p:nvPr>
            <p:ph idx="1"/>
          </p:nvPr>
        </p:nvSpPr>
        <p:spPr>
          <a:xfrm>
            <a:off x="838200" y="1825625"/>
            <a:ext cx="3776831" cy="4351338"/>
          </a:xfrm>
        </p:spPr>
        <p:txBody>
          <a:bodyPr/>
          <a:lstStyle/>
          <a:p>
            <a:r>
              <a:rPr lang="en-US" dirty="0"/>
              <a:t>Permissions need to be handled</a:t>
            </a:r>
          </a:p>
          <a:p>
            <a:pPr lvl="1"/>
            <a:r>
              <a:rPr lang="en-US" dirty="0"/>
              <a:t>Limited OTA updates</a:t>
            </a:r>
          </a:p>
          <a:p>
            <a:r>
              <a:rPr lang="en-US" dirty="0"/>
              <a:t>Other boxes need to be handled</a:t>
            </a:r>
          </a:p>
          <a:p>
            <a:pPr lvl="1"/>
            <a:r>
              <a:rPr lang="en-US" dirty="0"/>
              <a:t>Accessibility services</a:t>
            </a:r>
          </a:p>
          <a:p>
            <a:endParaRPr lang="en-US" dirty="0"/>
          </a:p>
          <a:p>
            <a:endParaRPr lang="en-US" dirty="0"/>
          </a:p>
        </p:txBody>
      </p:sp>
      <p:pic>
        <p:nvPicPr>
          <p:cNvPr id="8" name="Picture 7">
            <a:extLst>
              <a:ext uri="{FF2B5EF4-FFF2-40B4-BE49-F238E27FC236}">
                <a16:creationId xmlns:a16="http://schemas.microsoft.com/office/drawing/2014/main" id="{22553D8C-1009-4344-8F2F-A24975422C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2197" y="1825625"/>
            <a:ext cx="2347605" cy="4340268"/>
          </a:xfrm>
          <a:prstGeom prst="rect">
            <a:avLst/>
          </a:prstGeom>
        </p:spPr>
      </p:pic>
      <p:sp>
        <p:nvSpPr>
          <p:cNvPr id="9" name="TextBox 8">
            <a:extLst>
              <a:ext uri="{FF2B5EF4-FFF2-40B4-BE49-F238E27FC236}">
                <a16:creationId xmlns:a16="http://schemas.microsoft.com/office/drawing/2014/main" id="{DC6CBB8A-F2C8-0544-A71B-54FE2B8F77E0}"/>
              </a:ext>
            </a:extLst>
          </p:cNvPr>
          <p:cNvSpPr txBox="1"/>
          <p:nvPr/>
        </p:nvSpPr>
        <p:spPr>
          <a:xfrm>
            <a:off x="3728203" y="6312138"/>
            <a:ext cx="4735592" cy="246221"/>
          </a:xfrm>
          <a:prstGeom prst="rect">
            <a:avLst/>
          </a:prstGeom>
          <a:noFill/>
        </p:spPr>
        <p:txBody>
          <a:bodyPr wrap="none" rtlCol="0">
            <a:spAutoFit/>
          </a:bodyPr>
          <a:lstStyle/>
          <a:p>
            <a:r>
              <a:rPr lang="en-US" sz="1000" dirty="0"/>
              <a:t>https://</a:t>
            </a:r>
            <a:r>
              <a:rPr lang="en-US" sz="1000" dirty="0" err="1"/>
              <a:t>developer.android.com</a:t>
            </a:r>
            <a:r>
              <a:rPr lang="en-US" sz="1000" dirty="0"/>
              <a:t>/distribute/best-practices/develop/runtime-permissions</a:t>
            </a:r>
          </a:p>
        </p:txBody>
      </p:sp>
      <p:sp>
        <p:nvSpPr>
          <p:cNvPr id="11" name="TextBox 10">
            <a:extLst>
              <a:ext uri="{FF2B5EF4-FFF2-40B4-BE49-F238E27FC236}">
                <a16:creationId xmlns:a16="http://schemas.microsoft.com/office/drawing/2014/main" id="{5227E8FE-DF3A-7F48-BEFA-1E813FE43B92}"/>
              </a:ext>
            </a:extLst>
          </p:cNvPr>
          <p:cNvSpPr txBox="1"/>
          <p:nvPr/>
        </p:nvSpPr>
        <p:spPr>
          <a:xfrm>
            <a:off x="8778587" y="71299"/>
            <a:ext cx="3437159" cy="1754326"/>
          </a:xfrm>
          <a:prstGeom prst="rect">
            <a:avLst/>
          </a:prstGeom>
          <a:noFill/>
        </p:spPr>
        <p:txBody>
          <a:bodyPr wrap="none" rtlCol="0">
            <a:spAutoFit/>
          </a:bodyPr>
          <a:lstStyle/>
          <a:p>
            <a:r>
              <a:rPr lang="en-US" dirty="0"/>
              <a:t>Smartphones enable </a:t>
            </a:r>
            <a:r>
              <a:rPr lang="en-US" strike="sngStrike" dirty="0">
                <a:solidFill>
                  <a:schemeClr val="bg1">
                    <a:lumMod val="50000"/>
                  </a:schemeClr>
                </a:solidFill>
              </a:rPr>
              <a:t>long-running</a:t>
            </a:r>
            <a:r>
              <a:rPr lang="en-US" dirty="0"/>
              <a:t> </a:t>
            </a:r>
          </a:p>
          <a:p>
            <a:r>
              <a:rPr lang="en-US" strike="sngStrike" dirty="0">
                <a:solidFill>
                  <a:schemeClr val="bg1">
                    <a:lumMod val="50000"/>
                  </a:schemeClr>
                </a:solidFill>
              </a:rPr>
              <a:t>networked sensing applications</a:t>
            </a:r>
            <a:r>
              <a:rPr lang="en-US" dirty="0">
                <a:solidFill>
                  <a:schemeClr val="bg1">
                    <a:lumMod val="50000"/>
                  </a:schemeClr>
                </a:solidFill>
              </a:rPr>
              <a:t> </a:t>
            </a:r>
          </a:p>
          <a:p>
            <a:r>
              <a:rPr lang="en-US" dirty="0"/>
              <a:t>through </a:t>
            </a:r>
            <a:r>
              <a:rPr lang="en-US" dirty="0">
                <a:solidFill>
                  <a:schemeClr val="tx1">
                    <a:lumMod val="95000"/>
                    <a:lumOff val="5000"/>
                  </a:schemeClr>
                </a:solidFill>
              </a:rPr>
              <a:t>their </a:t>
            </a:r>
            <a:r>
              <a:rPr lang="en-US" dirty="0">
                <a:solidFill>
                  <a:srgbClr val="FF0000"/>
                </a:solidFill>
              </a:rPr>
              <a:t>integrated sensors</a:t>
            </a:r>
            <a:r>
              <a:rPr lang="en-US" dirty="0"/>
              <a:t>, </a:t>
            </a:r>
          </a:p>
          <a:p>
            <a:r>
              <a:rPr lang="en-US" dirty="0"/>
              <a:t>rich programming environments, </a:t>
            </a:r>
          </a:p>
          <a:p>
            <a:r>
              <a:rPr lang="en-US" dirty="0"/>
              <a:t>wireless peripheral connectivity, </a:t>
            </a:r>
          </a:p>
          <a:p>
            <a:r>
              <a:rPr lang="en-US" dirty="0"/>
              <a:t>and broad reliability.</a:t>
            </a:r>
          </a:p>
        </p:txBody>
      </p:sp>
      <p:sp>
        <p:nvSpPr>
          <p:cNvPr id="12" name="Slide Number Placeholder 11">
            <a:extLst>
              <a:ext uri="{FF2B5EF4-FFF2-40B4-BE49-F238E27FC236}">
                <a16:creationId xmlns:a16="http://schemas.microsoft.com/office/drawing/2014/main" id="{702D2877-96F7-9045-80A6-320992DA7341}"/>
              </a:ext>
            </a:extLst>
          </p:cNvPr>
          <p:cNvSpPr>
            <a:spLocks noGrp="1"/>
          </p:cNvSpPr>
          <p:nvPr>
            <p:ph type="sldNum" sz="quarter" idx="12"/>
          </p:nvPr>
        </p:nvSpPr>
        <p:spPr/>
        <p:txBody>
          <a:bodyPr/>
          <a:lstStyle/>
          <a:p>
            <a:fld id="{A3A8CF9A-89C2-404D-8827-D018C76B10DE}" type="slidenum">
              <a:rPr lang="en-US" smtClean="0"/>
              <a:t>50</a:t>
            </a:fld>
            <a:endParaRPr lang="en-US"/>
          </a:p>
        </p:txBody>
      </p:sp>
    </p:spTree>
    <p:extLst>
      <p:ext uri="{BB962C8B-B14F-4D97-AF65-F5344CB8AC3E}">
        <p14:creationId xmlns:p14="http://schemas.microsoft.com/office/powerpoint/2010/main" val="333354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3CCA-DC79-CE48-AA4F-96DFAA5A7C8E}"/>
              </a:ext>
            </a:extLst>
          </p:cNvPr>
          <p:cNvSpPr>
            <a:spLocks noGrp="1"/>
          </p:cNvSpPr>
          <p:nvPr>
            <p:ph type="title"/>
          </p:nvPr>
        </p:nvSpPr>
        <p:spPr/>
        <p:txBody>
          <a:bodyPr/>
          <a:lstStyle/>
          <a:p>
            <a:r>
              <a:rPr lang="en-US" dirty="0"/>
              <a:t>Hypothesis / Outline</a:t>
            </a:r>
          </a:p>
        </p:txBody>
      </p:sp>
      <p:sp>
        <p:nvSpPr>
          <p:cNvPr id="3" name="Content Placeholder 2">
            <a:extLst>
              <a:ext uri="{FF2B5EF4-FFF2-40B4-BE49-F238E27FC236}">
                <a16:creationId xmlns:a16="http://schemas.microsoft.com/office/drawing/2014/main" id="{2A543C7E-8B4B-2C47-B40E-02B895999135}"/>
              </a:ext>
            </a:extLst>
          </p:cNvPr>
          <p:cNvSpPr>
            <a:spLocks noGrp="1"/>
          </p:cNvSpPr>
          <p:nvPr>
            <p:ph idx="1"/>
          </p:nvPr>
        </p:nvSpPr>
        <p:spPr>
          <a:xfrm>
            <a:off x="838200" y="1825625"/>
            <a:ext cx="10084496" cy="4351338"/>
          </a:xfrm>
        </p:spPr>
        <p:txBody>
          <a:bodyPr/>
          <a:lstStyle/>
          <a:p>
            <a:r>
              <a:rPr lang="en-US" dirty="0"/>
              <a:t>Smartphones enable </a:t>
            </a:r>
            <a:r>
              <a:rPr lang="en-US" strike="sngStrike" dirty="0">
                <a:solidFill>
                  <a:schemeClr val="bg1">
                    <a:lumMod val="50000"/>
                  </a:schemeClr>
                </a:solidFill>
              </a:rPr>
              <a:t>long-running</a:t>
            </a:r>
            <a:r>
              <a:rPr lang="en-US" dirty="0"/>
              <a:t> </a:t>
            </a:r>
            <a:r>
              <a:rPr lang="en-US" strike="sngStrike" dirty="0">
                <a:solidFill>
                  <a:schemeClr val="bg1">
                    <a:lumMod val="50000"/>
                  </a:schemeClr>
                </a:solidFill>
              </a:rPr>
              <a:t>networked sensing applications </a:t>
            </a:r>
            <a:r>
              <a:rPr lang="en-US" dirty="0"/>
              <a:t>through their </a:t>
            </a:r>
            <a:r>
              <a:rPr lang="en-US" dirty="0">
                <a:solidFill>
                  <a:srgbClr val="FF0000"/>
                </a:solidFill>
              </a:rPr>
              <a:t>integrated sensors</a:t>
            </a:r>
            <a:r>
              <a:rPr lang="en-US" dirty="0"/>
              <a:t>, rich programming environments, wireless peripheral connectivity, and broad reliability.</a:t>
            </a:r>
          </a:p>
        </p:txBody>
      </p:sp>
      <p:sp>
        <p:nvSpPr>
          <p:cNvPr id="4" name="Slide Number Placeholder 3">
            <a:extLst>
              <a:ext uri="{FF2B5EF4-FFF2-40B4-BE49-F238E27FC236}">
                <a16:creationId xmlns:a16="http://schemas.microsoft.com/office/drawing/2014/main" id="{54928721-0DB7-3847-9CC3-7DA25774109C}"/>
              </a:ext>
            </a:extLst>
          </p:cNvPr>
          <p:cNvSpPr>
            <a:spLocks noGrp="1"/>
          </p:cNvSpPr>
          <p:nvPr>
            <p:ph type="sldNum" sz="quarter" idx="12"/>
          </p:nvPr>
        </p:nvSpPr>
        <p:spPr/>
        <p:txBody>
          <a:bodyPr/>
          <a:lstStyle/>
          <a:p>
            <a:fld id="{A3A8CF9A-89C2-404D-8827-D018C76B10DE}" type="slidenum">
              <a:rPr lang="en-US" smtClean="0"/>
              <a:t>51</a:t>
            </a:fld>
            <a:endParaRPr lang="en-US"/>
          </a:p>
        </p:txBody>
      </p:sp>
    </p:spTree>
    <p:extLst>
      <p:ext uri="{BB962C8B-B14F-4D97-AF65-F5344CB8AC3E}">
        <p14:creationId xmlns:p14="http://schemas.microsoft.com/office/powerpoint/2010/main" val="1424567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E629-7D9F-6945-B18B-5EE8A487DD58}"/>
              </a:ext>
            </a:extLst>
          </p:cNvPr>
          <p:cNvSpPr>
            <a:spLocks noGrp="1"/>
          </p:cNvSpPr>
          <p:nvPr>
            <p:ph type="title"/>
          </p:nvPr>
        </p:nvSpPr>
        <p:spPr/>
        <p:txBody>
          <a:bodyPr/>
          <a:lstStyle/>
          <a:p>
            <a:r>
              <a:rPr lang="en-US" dirty="0"/>
              <a:t>Let’s start putting together a deployment…</a:t>
            </a:r>
          </a:p>
        </p:txBody>
      </p:sp>
      <p:sp>
        <p:nvSpPr>
          <p:cNvPr id="3" name="Content Placeholder 2">
            <a:extLst>
              <a:ext uri="{FF2B5EF4-FFF2-40B4-BE49-F238E27FC236}">
                <a16:creationId xmlns:a16="http://schemas.microsoft.com/office/drawing/2014/main" id="{7212A21D-22DB-1F4C-8285-5087A6A316B0}"/>
              </a:ext>
            </a:extLst>
          </p:cNvPr>
          <p:cNvSpPr>
            <a:spLocks noGrp="1"/>
          </p:cNvSpPr>
          <p:nvPr>
            <p:ph idx="1"/>
          </p:nvPr>
        </p:nvSpPr>
        <p:spPr/>
        <p:txBody>
          <a:bodyPr/>
          <a:lstStyle/>
          <a:p>
            <a:r>
              <a:rPr lang="en-US" dirty="0"/>
              <a:t>Pick a phone: Samsung J110H</a:t>
            </a:r>
          </a:p>
          <a:p>
            <a:pPr lvl="1"/>
            <a:r>
              <a:rPr lang="en-US" dirty="0"/>
              <a:t>Mid-range hardware</a:t>
            </a:r>
          </a:p>
          <a:p>
            <a:pPr lvl="1"/>
            <a:r>
              <a:rPr lang="en-US" dirty="0"/>
              <a:t>Low-cost ($90)</a:t>
            </a:r>
          </a:p>
          <a:p>
            <a:pPr lvl="1"/>
            <a:r>
              <a:rPr lang="en-US" dirty="0"/>
              <a:t>Widely available in Tanzania</a:t>
            </a:r>
          </a:p>
          <a:p>
            <a:pPr lvl="1"/>
            <a:r>
              <a:rPr lang="en-US" dirty="0"/>
              <a:t>Upgraded to Android 4.4.4</a:t>
            </a:r>
          </a:p>
          <a:p>
            <a:pPr lvl="2"/>
            <a:r>
              <a:rPr lang="en-US" dirty="0"/>
              <a:t>(and eventually rooted….)</a:t>
            </a:r>
          </a:p>
        </p:txBody>
      </p:sp>
      <p:sp>
        <p:nvSpPr>
          <p:cNvPr id="4" name="Slide Number Placeholder 3">
            <a:extLst>
              <a:ext uri="{FF2B5EF4-FFF2-40B4-BE49-F238E27FC236}">
                <a16:creationId xmlns:a16="http://schemas.microsoft.com/office/drawing/2014/main" id="{4FC852FE-1599-5145-89BA-17846C6BB812}"/>
              </a:ext>
            </a:extLst>
          </p:cNvPr>
          <p:cNvSpPr>
            <a:spLocks noGrp="1"/>
          </p:cNvSpPr>
          <p:nvPr>
            <p:ph type="sldNum" sz="quarter" idx="12"/>
          </p:nvPr>
        </p:nvSpPr>
        <p:spPr/>
        <p:txBody>
          <a:bodyPr/>
          <a:lstStyle/>
          <a:p>
            <a:fld id="{A3A8CF9A-89C2-404D-8827-D018C76B10DE}" type="slidenum">
              <a:rPr lang="en-US" smtClean="0"/>
              <a:t>6</a:t>
            </a:fld>
            <a:endParaRPr lang="en-US"/>
          </a:p>
        </p:txBody>
      </p:sp>
      <p:pic>
        <p:nvPicPr>
          <p:cNvPr id="5" name="Picture 4">
            <a:extLst>
              <a:ext uri="{FF2B5EF4-FFF2-40B4-BE49-F238E27FC236}">
                <a16:creationId xmlns:a16="http://schemas.microsoft.com/office/drawing/2014/main" id="{C9BD3190-DEED-7D4B-85C0-E4A54FEADC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65067" y="1523998"/>
            <a:ext cx="1744133" cy="2978443"/>
          </a:xfrm>
          <a:prstGeom prst="rect">
            <a:avLst/>
          </a:prstGeom>
        </p:spPr>
      </p:pic>
    </p:spTree>
    <p:extLst>
      <p:ext uri="{BB962C8B-B14F-4D97-AF65-F5344CB8AC3E}">
        <p14:creationId xmlns:p14="http://schemas.microsoft.com/office/powerpoint/2010/main" val="3734978051"/>
      </p:ext>
    </p:extLst>
  </p:cSld>
  <p:clrMapOvr>
    <a:masterClrMapping/>
  </p:clrMapOvr>
  <mc:AlternateContent xmlns:mc="http://schemas.openxmlformats.org/markup-compatibility/2006" xmlns:p14="http://schemas.microsoft.com/office/powerpoint/2010/main">
    <mc:Choice Requires="p14">
      <p:transition spd="slow" p14:dur="2000" advTm="35306"/>
    </mc:Choice>
    <mc:Fallback xmlns="">
      <p:transition spd="slow" advTm="3530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D3D4-4A85-3448-941A-66844C04A021}"/>
              </a:ext>
            </a:extLst>
          </p:cNvPr>
          <p:cNvSpPr>
            <a:spLocks noGrp="1"/>
          </p:cNvSpPr>
          <p:nvPr>
            <p:ph type="title"/>
          </p:nvPr>
        </p:nvSpPr>
        <p:spPr/>
        <p:txBody>
          <a:bodyPr/>
          <a:lstStyle/>
          <a:p>
            <a:r>
              <a:rPr lang="en-US" dirty="0"/>
              <a:t>Write an app…</a:t>
            </a:r>
          </a:p>
        </p:txBody>
      </p:sp>
      <p:sp>
        <p:nvSpPr>
          <p:cNvPr id="4" name="Slide Number Placeholder 3">
            <a:extLst>
              <a:ext uri="{FF2B5EF4-FFF2-40B4-BE49-F238E27FC236}">
                <a16:creationId xmlns:a16="http://schemas.microsoft.com/office/drawing/2014/main" id="{4C5E3930-F41A-7045-8508-376F4F0D53B1}"/>
              </a:ext>
            </a:extLst>
          </p:cNvPr>
          <p:cNvSpPr>
            <a:spLocks noGrp="1"/>
          </p:cNvSpPr>
          <p:nvPr>
            <p:ph type="sldNum" sz="quarter" idx="12"/>
          </p:nvPr>
        </p:nvSpPr>
        <p:spPr>
          <a:xfrm>
            <a:off x="9149975" y="6356350"/>
            <a:ext cx="2743200" cy="365125"/>
          </a:xfrm>
        </p:spPr>
        <p:txBody>
          <a:bodyPr/>
          <a:lstStyle/>
          <a:p>
            <a:fld id="{A3A8CF9A-89C2-404D-8827-D018C76B10DE}" type="slidenum">
              <a:rPr lang="en-US" smtClean="0"/>
              <a:t>7</a:t>
            </a:fld>
            <a:endParaRPr lang="en-US"/>
          </a:p>
        </p:txBody>
      </p:sp>
      <p:sp>
        <p:nvSpPr>
          <p:cNvPr id="5" name="Rectangle 4">
            <a:extLst>
              <a:ext uri="{FF2B5EF4-FFF2-40B4-BE49-F238E27FC236}">
                <a16:creationId xmlns:a16="http://schemas.microsoft.com/office/drawing/2014/main" id="{DAD9977C-7063-F54A-BE09-16FF9498FED2}"/>
              </a:ext>
            </a:extLst>
          </p:cNvPr>
          <p:cNvSpPr/>
          <p:nvPr/>
        </p:nvSpPr>
        <p:spPr>
          <a:xfrm>
            <a:off x="3023241" y="2504661"/>
            <a:ext cx="1928191" cy="1928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Listen for Bluetooth packets with power data</a:t>
            </a:r>
          </a:p>
        </p:txBody>
      </p:sp>
      <p:sp>
        <p:nvSpPr>
          <p:cNvPr id="6" name="Right Arrow 5">
            <a:extLst>
              <a:ext uri="{FF2B5EF4-FFF2-40B4-BE49-F238E27FC236}">
                <a16:creationId xmlns:a16="http://schemas.microsoft.com/office/drawing/2014/main" id="{232FCC3A-9BBE-3141-8004-F40C4C3AA1BA}"/>
              </a:ext>
            </a:extLst>
          </p:cNvPr>
          <p:cNvSpPr/>
          <p:nvPr/>
        </p:nvSpPr>
        <p:spPr>
          <a:xfrm rot="1800000">
            <a:off x="5114425" y="3780396"/>
            <a:ext cx="1391478" cy="68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60B767C2-8C5D-4546-9229-D5F301C0E8DA}"/>
              </a:ext>
            </a:extLst>
          </p:cNvPr>
          <p:cNvSpPr/>
          <p:nvPr/>
        </p:nvSpPr>
        <p:spPr>
          <a:xfrm rot="19800000">
            <a:off x="5114424" y="2697304"/>
            <a:ext cx="1391478" cy="68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B178B0-8B3A-F64D-8174-0B978D18B785}"/>
              </a:ext>
            </a:extLst>
          </p:cNvPr>
          <p:cNvSpPr/>
          <p:nvPr/>
        </p:nvSpPr>
        <p:spPr>
          <a:xfrm>
            <a:off x="6584999" y="4005746"/>
            <a:ext cx="1928191" cy="1928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 copy of data to local storage</a:t>
            </a:r>
          </a:p>
        </p:txBody>
      </p:sp>
      <p:sp>
        <p:nvSpPr>
          <p:cNvPr id="9" name="Rectangle 8">
            <a:extLst>
              <a:ext uri="{FF2B5EF4-FFF2-40B4-BE49-F238E27FC236}">
                <a16:creationId xmlns:a16="http://schemas.microsoft.com/office/drawing/2014/main" id="{BB57FFB5-0C8D-744D-B9E4-B294533C2C82}"/>
              </a:ext>
            </a:extLst>
          </p:cNvPr>
          <p:cNvSpPr/>
          <p:nvPr/>
        </p:nvSpPr>
        <p:spPr>
          <a:xfrm>
            <a:off x="6584999" y="1600200"/>
            <a:ext cx="1928191" cy="1928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 1 second, POST latest data</a:t>
            </a:r>
          </a:p>
        </p:txBody>
      </p:sp>
      <p:sp>
        <p:nvSpPr>
          <p:cNvPr id="10" name="Right Arrow 9">
            <a:extLst>
              <a:ext uri="{FF2B5EF4-FFF2-40B4-BE49-F238E27FC236}">
                <a16:creationId xmlns:a16="http://schemas.microsoft.com/office/drawing/2014/main" id="{BC3210E8-9D1C-4A4D-9193-9E62EE6EDA89}"/>
              </a:ext>
            </a:extLst>
          </p:cNvPr>
          <p:cNvSpPr/>
          <p:nvPr/>
        </p:nvSpPr>
        <p:spPr>
          <a:xfrm>
            <a:off x="8666922" y="2219676"/>
            <a:ext cx="1112528" cy="68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Cellular</a:t>
            </a:r>
          </a:p>
        </p:txBody>
      </p:sp>
      <p:sp>
        <p:nvSpPr>
          <p:cNvPr id="11" name="Cloud 10">
            <a:extLst>
              <a:ext uri="{FF2B5EF4-FFF2-40B4-BE49-F238E27FC236}">
                <a16:creationId xmlns:a16="http://schemas.microsoft.com/office/drawing/2014/main" id="{04076D0C-830E-A945-9453-622FA980F8A5}"/>
              </a:ext>
            </a:extLst>
          </p:cNvPr>
          <p:cNvSpPr/>
          <p:nvPr/>
        </p:nvSpPr>
        <p:spPr>
          <a:xfrm>
            <a:off x="9919252" y="1789178"/>
            <a:ext cx="2005720" cy="1550232"/>
          </a:xfrm>
          <a:prstGeom prst="cloud">
            <a:avLst/>
          </a:prstGeom>
          <a:solidFill>
            <a:schemeClr val="accent1">
              <a:alpha val="25000"/>
            </a:schemeClr>
          </a:solidFill>
          <a:ln>
            <a:solidFill>
              <a:schemeClr val="accent1">
                <a:shade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Backend</a:t>
            </a:r>
          </a:p>
        </p:txBody>
      </p:sp>
      <p:sp>
        <p:nvSpPr>
          <p:cNvPr id="12" name="Right Arrow 11">
            <a:extLst>
              <a:ext uri="{FF2B5EF4-FFF2-40B4-BE49-F238E27FC236}">
                <a16:creationId xmlns:a16="http://schemas.microsoft.com/office/drawing/2014/main" id="{C9D05576-760F-D740-86E3-AA1DB8F6B0E5}"/>
              </a:ext>
            </a:extLst>
          </p:cNvPr>
          <p:cNvSpPr/>
          <p:nvPr/>
        </p:nvSpPr>
        <p:spPr>
          <a:xfrm>
            <a:off x="1478031" y="3124137"/>
            <a:ext cx="1391478" cy="68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Bluetooth</a:t>
            </a:r>
          </a:p>
        </p:txBody>
      </p:sp>
      <p:pic>
        <p:nvPicPr>
          <p:cNvPr id="2050" name="Picture 2" descr="Image result for wit energy">
            <a:extLst>
              <a:ext uri="{FF2B5EF4-FFF2-40B4-BE49-F238E27FC236}">
                <a16:creationId xmlns:a16="http://schemas.microsoft.com/office/drawing/2014/main" id="{B891BA09-12F7-7D4D-BF1D-DFE4D84567D9}"/>
              </a:ext>
            </a:extLst>
          </p:cNvPr>
          <p:cNvPicPr>
            <a:picLocks noChangeAspect="1" noChangeArrowheads="1"/>
          </p:cNvPicPr>
          <p:nvPr/>
        </p:nvPicPr>
        <p:blipFill rotWithShape="1">
          <a:blip r:embed="rId3" cstate="print">
            <a:alphaModFix amt="35000"/>
            <a:extLst>
              <a:ext uri="{28A0092B-C50C-407E-A947-70E740481C1C}">
                <a14:useLocalDpi xmlns:a14="http://schemas.microsoft.com/office/drawing/2010/main"/>
              </a:ext>
            </a:extLst>
          </a:blip>
          <a:srcRect/>
          <a:stretch/>
        </p:blipFill>
        <p:spPr bwMode="auto">
          <a:xfrm>
            <a:off x="44605" y="2395604"/>
            <a:ext cx="1349531" cy="21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018612"/>
      </p:ext>
    </p:extLst>
  </p:cSld>
  <p:clrMapOvr>
    <a:masterClrMapping/>
  </p:clrMapOvr>
  <mc:AlternateContent xmlns:mc="http://schemas.openxmlformats.org/markup-compatibility/2006" xmlns:p14="http://schemas.microsoft.com/office/powerpoint/2010/main">
    <mc:Choice Requires="p14">
      <p:transition spd="slow" p14:dur="2000" advTm="17874"/>
    </mc:Choice>
    <mc:Fallback xmlns="">
      <p:transition spd="slow" advTm="1787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D3CF-AA55-3F43-9284-7F1490C00AF0}"/>
              </a:ext>
            </a:extLst>
          </p:cNvPr>
          <p:cNvSpPr>
            <a:spLocks noGrp="1"/>
          </p:cNvSpPr>
          <p:nvPr>
            <p:ph type="title"/>
          </p:nvPr>
        </p:nvSpPr>
        <p:spPr>
          <a:xfrm>
            <a:off x="330205" y="156915"/>
            <a:ext cx="11562969" cy="1325563"/>
          </a:xfrm>
        </p:spPr>
        <p:txBody>
          <a:bodyPr/>
          <a:lstStyle/>
          <a:p>
            <a:r>
              <a:rPr lang="en-US" dirty="0"/>
              <a:t>And send it out into the field!</a:t>
            </a:r>
          </a:p>
        </p:txBody>
      </p:sp>
      <p:sp>
        <p:nvSpPr>
          <p:cNvPr id="3" name="Content Placeholder 2">
            <a:extLst>
              <a:ext uri="{FF2B5EF4-FFF2-40B4-BE49-F238E27FC236}">
                <a16:creationId xmlns:a16="http://schemas.microsoft.com/office/drawing/2014/main" id="{5DB60523-EC38-9646-BCF5-A3D7FC9FC67E}"/>
              </a:ext>
            </a:extLst>
          </p:cNvPr>
          <p:cNvSpPr>
            <a:spLocks noGrp="1"/>
          </p:cNvSpPr>
          <p:nvPr>
            <p:ph idx="1"/>
          </p:nvPr>
        </p:nvSpPr>
        <p:spPr>
          <a:xfrm>
            <a:off x="330206" y="1648261"/>
            <a:ext cx="10515600" cy="4351338"/>
          </a:xfrm>
        </p:spPr>
        <p:txBody>
          <a:bodyPr/>
          <a:lstStyle/>
          <a:p>
            <a:r>
              <a:rPr lang="en-US" dirty="0"/>
              <a:t>Deployment of 16 systems in two villages in Zanzibar</a:t>
            </a:r>
          </a:p>
          <a:p>
            <a:r>
              <a:rPr lang="en-US" dirty="0"/>
              <a:t>Plugged in at an outlet inside a household</a:t>
            </a:r>
          </a:p>
          <a:p>
            <a:r>
              <a:rPr lang="en-US" dirty="0"/>
              <a:t>Phone was placed in a plastic box and screwed shut </a:t>
            </a:r>
          </a:p>
          <a:p>
            <a:r>
              <a:rPr lang="en-US" dirty="0" err="1"/>
              <a:t>PlugWatch</a:t>
            </a:r>
            <a:r>
              <a:rPr lang="en-US" dirty="0"/>
              <a:t> designed to run continually </a:t>
            </a:r>
          </a:p>
          <a:p>
            <a:pPr marL="0" indent="0">
              <a:buNone/>
            </a:pPr>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979D126-26F6-6A46-87EA-474C047700BA}"/>
              </a:ext>
            </a:extLst>
          </p:cNvPr>
          <p:cNvSpPr>
            <a:spLocks noGrp="1"/>
          </p:cNvSpPr>
          <p:nvPr>
            <p:ph type="sldNum" sz="quarter" idx="12"/>
          </p:nvPr>
        </p:nvSpPr>
        <p:spPr/>
        <p:txBody>
          <a:bodyPr/>
          <a:lstStyle/>
          <a:p>
            <a:fld id="{A3A8CF9A-89C2-404D-8827-D018C76B10DE}" type="slidenum">
              <a:rPr lang="en-US" smtClean="0"/>
              <a:t>8</a:t>
            </a:fld>
            <a:endParaRPr lang="en-US"/>
          </a:p>
        </p:txBody>
      </p:sp>
      <p:pic>
        <p:nvPicPr>
          <p:cNvPr id="5" name="Content Placeholder 7">
            <a:extLst>
              <a:ext uri="{FF2B5EF4-FFF2-40B4-BE49-F238E27FC236}">
                <a16:creationId xmlns:a16="http://schemas.microsoft.com/office/drawing/2014/main" id="{EF395377-4725-0D46-BF5F-80FEB89B64CB}"/>
              </a:ext>
            </a:extLst>
          </p:cNvPr>
          <p:cNvPicPr>
            <a:picLocks noChangeAspect="1"/>
          </p:cNvPicPr>
          <p:nvPr/>
        </p:nvPicPr>
        <p:blipFill>
          <a:blip r:embed="rId3"/>
          <a:stretch>
            <a:fillRect/>
          </a:stretch>
        </p:blipFill>
        <p:spPr>
          <a:xfrm>
            <a:off x="1824813" y="3929521"/>
            <a:ext cx="8542374" cy="2372263"/>
          </a:xfrm>
          <a:prstGeom prst="rect">
            <a:avLst/>
          </a:prstGeom>
        </p:spPr>
      </p:pic>
    </p:spTree>
    <p:extLst>
      <p:ext uri="{BB962C8B-B14F-4D97-AF65-F5344CB8AC3E}">
        <p14:creationId xmlns:p14="http://schemas.microsoft.com/office/powerpoint/2010/main" val="934809621"/>
      </p:ext>
    </p:extLst>
  </p:cSld>
  <p:clrMapOvr>
    <a:masterClrMapping/>
  </p:clrMapOvr>
  <mc:AlternateContent xmlns:mc="http://schemas.openxmlformats.org/markup-compatibility/2006" xmlns:p14="http://schemas.microsoft.com/office/powerpoint/2010/main">
    <mc:Choice Requires="p14">
      <p:transition spd="slow" p14:dur="2000" advTm="48408"/>
    </mc:Choice>
    <mc:Fallback xmlns="">
      <p:transition spd="slow" advTm="4840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PlugWatch</a:t>
            </a:r>
            <a:r>
              <a:rPr lang="en-US" dirty="0"/>
              <a:t> was supposed to be easy…</a:t>
            </a:r>
          </a:p>
        </p:txBody>
      </p:sp>
      <p:sp>
        <p:nvSpPr>
          <p:cNvPr id="3" name="Content Placeholder 2"/>
          <p:cNvSpPr>
            <a:spLocks noGrp="1"/>
          </p:cNvSpPr>
          <p:nvPr>
            <p:ph idx="1"/>
          </p:nvPr>
        </p:nvSpPr>
        <p:spPr>
          <a:xfrm>
            <a:off x="315264" y="1616450"/>
            <a:ext cx="11577911" cy="4584137"/>
          </a:xfrm>
        </p:spPr>
        <p:txBody>
          <a:bodyPr/>
          <a:lstStyle/>
          <a:p>
            <a:r>
              <a:rPr lang="en-US" dirty="0"/>
              <a:t>Simple system based on commercially available components</a:t>
            </a:r>
          </a:p>
          <a:p>
            <a:r>
              <a:rPr lang="en-US" dirty="0"/>
              <a:t>We assumed Android would trivially act as a gateway</a:t>
            </a:r>
          </a:p>
        </p:txBody>
      </p:sp>
      <p:sp>
        <p:nvSpPr>
          <p:cNvPr id="4" name="Slide Number Placeholder 3"/>
          <p:cNvSpPr>
            <a:spLocks noGrp="1"/>
          </p:cNvSpPr>
          <p:nvPr>
            <p:ph type="sldNum" sz="quarter" idx="12"/>
          </p:nvPr>
        </p:nvSpPr>
        <p:spPr/>
        <p:txBody>
          <a:bodyPr/>
          <a:lstStyle/>
          <a:p>
            <a:fld id="{A3A8CF9A-89C2-404D-8827-D018C76B10DE}" type="slidenum">
              <a:rPr lang="en-US" smtClean="0"/>
              <a:t>9</a:t>
            </a:fld>
            <a:endParaRPr lang="en-US"/>
          </a:p>
        </p:txBody>
      </p:sp>
    </p:spTree>
    <p:extLst>
      <p:ext uri="{BB962C8B-B14F-4D97-AF65-F5344CB8AC3E}">
        <p14:creationId xmlns:p14="http://schemas.microsoft.com/office/powerpoint/2010/main" val="4187268836"/>
      </p:ext>
    </p:extLst>
  </p:cSld>
  <p:clrMapOvr>
    <a:masterClrMapping/>
  </p:clrMapOvr>
  <mc:AlternateContent xmlns:mc="http://schemas.openxmlformats.org/markup-compatibility/2006" xmlns:p14="http://schemas.microsoft.com/office/powerpoint/2010/main">
    <mc:Choice Requires="p14">
      <p:transition spd="slow" p14:dur="2000" advTm="12283"/>
    </mc:Choice>
    <mc:Fallback xmlns="">
      <p:transition spd="slow" advTm="1228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9|8.4|8"/>
</p:tagLst>
</file>

<file path=ppt/tags/tag2.xml><?xml version="1.0" encoding="utf-8"?>
<p:tagLst xmlns:a="http://schemas.openxmlformats.org/drawingml/2006/main" xmlns:r="http://schemas.openxmlformats.org/officeDocument/2006/relationships" xmlns:p="http://schemas.openxmlformats.org/presentationml/2006/main">
  <p:tag name="TIMING" val="|23.7|11.4"/>
</p:tagLst>
</file>

<file path=ppt/tags/tag3.xml><?xml version="1.0" encoding="utf-8"?>
<p:tagLst xmlns:a="http://schemas.openxmlformats.org/drawingml/2006/main" xmlns:r="http://schemas.openxmlformats.org/officeDocument/2006/relationships" xmlns:p="http://schemas.openxmlformats.org/presentationml/2006/main">
  <p:tag name="TIMING" val="|122.5"/>
</p:tagLst>
</file>

<file path=ppt/tags/tag4.xml><?xml version="1.0" encoding="utf-8"?>
<p:tagLst xmlns:a="http://schemas.openxmlformats.org/drawingml/2006/main" xmlns:r="http://schemas.openxmlformats.org/officeDocument/2006/relationships" xmlns:p="http://schemas.openxmlformats.org/presentationml/2006/main">
  <p:tag name="TIMING" val="|29.2"/>
</p:tagLst>
</file>

<file path=ppt/tags/tag5.xml><?xml version="1.0" encoding="utf-8"?>
<p:tagLst xmlns:a="http://schemas.openxmlformats.org/drawingml/2006/main" xmlns:r="http://schemas.openxmlformats.org/officeDocument/2006/relationships" xmlns:p="http://schemas.openxmlformats.org/presentationml/2006/main">
  <p:tag name="TIMING" val="|9.9|41.1|34.4"/>
</p:tagLst>
</file>

<file path=ppt/tags/tag6.xml><?xml version="1.0" encoding="utf-8"?>
<p:tagLst xmlns:a="http://schemas.openxmlformats.org/drawingml/2006/main" xmlns:r="http://schemas.openxmlformats.org/officeDocument/2006/relationships" xmlns:p="http://schemas.openxmlformats.org/presentationml/2006/main">
  <p:tag name="TIMING" val="|8.2|2.6|4.1"/>
</p:tagLst>
</file>

<file path=ppt/tags/tag7.xml><?xml version="1.0" encoding="utf-8"?>
<p:tagLst xmlns:a="http://schemas.openxmlformats.org/drawingml/2006/main" xmlns:r="http://schemas.openxmlformats.org/officeDocument/2006/relationships" xmlns:p="http://schemas.openxmlformats.org/presentationml/2006/main">
  <p:tag name="TIMING" val="|5.8|0.6"/>
</p:tagLst>
</file>

<file path=ppt/tags/tag8.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21974</TotalTime>
  <Words>5220</Words>
  <Application>Microsoft Macintosh PowerPoint</Application>
  <PresentationFormat>Widescreen</PresentationFormat>
  <Paragraphs>345</Paragraphs>
  <Slides>51</Slides>
  <Notes>41</Notes>
  <HiddenSlides>11</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Office Theme</vt:lpstr>
      <vt:lpstr>Experience: Android Resists Liberation from Its Primary Use Case </vt:lpstr>
      <vt:lpstr>Application: Sensing AC grid reliability in Zanzibar</vt:lpstr>
      <vt:lpstr>Challenge: get data from sensor to cloud</vt:lpstr>
      <vt:lpstr>Insight: Android smartphones should make the gateway as easy as writing an app</vt:lpstr>
      <vt:lpstr>Insight: Android smartphones should make the gateway as easy as writing an app …right?</vt:lpstr>
      <vt:lpstr>Let’s start putting together a deployment…</vt:lpstr>
      <vt:lpstr>Write an app…</vt:lpstr>
      <vt:lpstr>And send it out into the field!</vt:lpstr>
      <vt:lpstr>PlugWatch was supposed to be easy…</vt:lpstr>
      <vt:lpstr>Phones on their own? </vt:lpstr>
      <vt:lpstr>Latent Hypothesis</vt:lpstr>
      <vt:lpstr>Latent Hypothesis / Outline</vt:lpstr>
      <vt:lpstr>Latent Hypothesis / Outline</vt:lpstr>
      <vt:lpstr>It is difficult to keep apps running without a human in the loop.</vt:lpstr>
      <vt:lpstr>And still… the system drastically underperformed</vt:lpstr>
      <vt:lpstr>Over long timespans phone build up residue that humans need to clear out.</vt:lpstr>
      <vt:lpstr>Hypothesis / Outline</vt:lpstr>
      <vt:lpstr>Hypothesis / Outline</vt:lpstr>
      <vt:lpstr>Hypothesis / Outline</vt:lpstr>
      <vt:lpstr>Keeping multiple phones connected remotely was difficult</vt:lpstr>
      <vt:lpstr>Hypothesis / Outline</vt:lpstr>
      <vt:lpstr>Hypothesis / Outline</vt:lpstr>
      <vt:lpstr>Hypothesis / Outline</vt:lpstr>
      <vt:lpstr>Android ecosystem necessitates careful thinking</vt:lpstr>
      <vt:lpstr>Hypothesis / Outline</vt:lpstr>
      <vt:lpstr>Hypothesis / Outline</vt:lpstr>
      <vt:lpstr>Hypothesis / Outline</vt:lpstr>
      <vt:lpstr>We encountered significant bugs in the Bluetooth Low Energy stack</vt:lpstr>
      <vt:lpstr>Android’s design makes recovery from subsystem bugs a high-cost operation</vt:lpstr>
      <vt:lpstr>Hypothesis / Outline</vt:lpstr>
      <vt:lpstr>Hypothesis / Outline</vt:lpstr>
      <vt:lpstr>Hypothesis / Outline</vt:lpstr>
      <vt:lpstr>Batteries failed catastrophically</vt:lpstr>
      <vt:lpstr>Hypothesis / Outline</vt:lpstr>
      <vt:lpstr>Hypothesis / Outline</vt:lpstr>
      <vt:lpstr>Hypothesis / Outline</vt:lpstr>
      <vt:lpstr>Phone reuse is a huge opportunity to enable compute and reclaim e-waste.</vt:lpstr>
      <vt:lpstr>Loose association requires future work  </vt:lpstr>
      <vt:lpstr>The PlugWatch is dead. Long live the PowerWatch.</vt:lpstr>
      <vt:lpstr>Thank you!</vt:lpstr>
      <vt:lpstr>However, this problem will get worse in the future</vt:lpstr>
      <vt:lpstr>Hypothesis / Outline</vt:lpstr>
      <vt:lpstr>What our experience doesn’t claim</vt:lpstr>
      <vt:lpstr>What our experience does claim</vt:lpstr>
      <vt:lpstr>Design Decision: Android in a Box</vt:lpstr>
      <vt:lpstr>Giving away the end</vt:lpstr>
      <vt:lpstr>Outline</vt:lpstr>
      <vt:lpstr>Hypothesis / Outline</vt:lpstr>
      <vt:lpstr>Evidence Supporting</vt:lpstr>
      <vt:lpstr>The user comes first </vt:lpstr>
      <vt:lpstr>Hypothesis / Outline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Klugman, Noah</dc:creator>
  <cp:keywords/>
  <dc:description/>
  <cp:lastModifiedBy>Klugman, Noah</cp:lastModifiedBy>
  <cp:revision>172</cp:revision>
  <cp:lastPrinted>2018-11-05T14:31:27Z</cp:lastPrinted>
  <dcterms:created xsi:type="dcterms:W3CDTF">2018-10-12T21:26:59Z</dcterms:created>
  <dcterms:modified xsi:type="dcterms:W3CDTF">2018-11-05T14:38:23Z</dcterms:modified>
  <cp:category/>
</cp:coreProperties>
</file>